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65" r:id="rId2"/>
    <p:sldId id="268" r:id="rId3"/>
    <p:sldId id="266" r:id="rId4"/>
    <p:sldId id="269" r:id="rId5"/>
    <p:sldId id="267" r:id="rId6"/>
    <p:sldId id="284" r:id="rId7"/>
    <p:sldId id="285" r:id="rId8"/>
    <p:sldId id="270" r:id="rId9"/>
    <p:sldId id="261" r:id="rId10"/>
    <p:sldId id="262" r:id="rId11"/>
    <p:sldId id="271" r:id="rId12"/>
    <p:sldId id="274" r:id="rId13"/>
    <p:sldId id="278" r:id="rId14"/>
    <p:sldId id="275" r:id="rId15"/>
    <p:sldId id="277" r:id="rId16"/>
    <p:sldId id="260" r:id="rId17"/>
    <p:sldId id="264" r:id="rId18"/>
    <p:sldId id="273" r:id="rId19"/>
    <p:sldId id="276" r:id="rId20"/>
    <p:sldId id="281" r:id="rId21"/>
    <p:sldId id="272" r:id="rId22"/>
    <p:sldId id="286" r:id="rId23"/>
    <p:sldId id="289" r:id="rId24"/>
    <p:sldId id="290" r:id="rId25"/>
    <p:sldId id="291" r:id="rId26"/>
    <p:sldId id="292" r:id="rId27"/>
    <p:sldId id="293" r:id="rId28"/>
    <p:sldId id="282" r:id="rId29"/>
    <p:sldId id="294"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A800"/>
    <a:srgbClr val="CCCC00"/>
    <a:srgbClr val="002200"/>
    <a:srgbClr val="008000"/>
    <a:srgbClr val="CCFFCC"/>
    <a:srgbClr val="0099CC"/>
    <a:srgbClr val="0066FF"/>
    <a:srgbClr val="33CCCC"/>
    <a:srgbClr val="CCFF99"/>
    <a:srgbClr val="BFE1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DEEB01-140E-4BB1-A1F2-0A8FE64305E1}" type="doc">
      <dgm:prSet loTypeId="urn:microsoft.com/office/officeart/2005/8/layout/cycle2" loCatId="cycle" qsTypeId="urn:microsoft.com/office/officeart/2005/8/quickstyle/simple1" qsCatId="simple" csTypeId="urn:microsoft.com/office/officeart/2005/8/colors/colorful4" csCatId="colorful" phldr="1"/>
      <dgm:spPr/>
      <dgm:t>
        <a:bodyPr/>
        <a:lstStyle/>
        <a:p>
          <a:endParaRPr lang="en-GB"/>
        </a:p>
      </dgm:t>
    </dgm:pt>
    <dgm:pt modelId="{C01BBFAB-180B-4A86-9D1B-6247B5B0B99C}">
      <dgm:prSet phldrT="[Text]"/>
      <dgm:spPr/>
      <dgm:t>
        <a:bodyPr/>
        <a:lstStyle/>
        <a:p>
          <a:r>
            <a:rPr lang="hr-HR" dirty="0"/>
            <a:t>PROSTORNI KONTEKST </a:t>
          </a:r>
        </a:p>
        <a:p>
          <a:r>
            <a:rPr lang="hr-HR" dirty="0">
              <a:latin typeface="+mj-lt"/>
            </a:rPr>
            <a:t>distorzija vremena i prostora – baka se više ne snalazi dobro u svakodnevici</a:t>
          </a:r>
          <a:endParaRPr lang="en-GB" dirty="0"/>
        </a:p>
      </dgm:t>
    </dgm:pt>
    <dgm:pt modelId="{F135A94D-E167-4938-AE29-ECD5355312A2}" type="parTrans" cxnId="{1103111E-8DF4-4E45-97F8-2D181172E2D2}">
      <dgm:prSet/>
      <dgm:spPr/>
      <dgm:t>
        <a:bodyPr/>
        <a:lstStyle/>
        <a:p>
          <a:endParaRPr lang="en-GB"/>
        </a:p>
      </dgm:t>
    </dgm:pt>
    <dgm:pt modelId="{997E9637-CBA9-4103-9A80-CC254425E569}" type="sibTrans" cxnId="{1103111E-8DF4-4E45-97F8-2D181172E2D2}">
      <dgm:prSet/>
      <dgm:spPr/>
      <dgm:t>
        <a:bodyPr/>
        <a:lstStyle/>
        <a:p>
          <a:endParaRPr lang="en-GB" dirty="0"/>
        </a:p>
      </dgm:t>
    </dgm:pt>
    <dgm:pt modelId="{C4E77EAA-F8D0-438D-87A7-AE5368AADB7A}">
      <dgm:prSet phldrT="[Text]"/>
      <dgm:spPr/>
      <dgm:t>
        <a:bodyPr/>
        <a:lstStyle/>
        <a:p>
          <a:r>
            <a:rPr lang="hr-HR" dirty="0"/>
            <a:t>SOCIJALNI KONTEKST</a:t>
          </a:r>
        </a:p>
        <a:p>
          <a:r>
            <a:rPr lang="hr-HR" dirty="0"/>
            <a:t>Baka mijenja svoju životnu okolinu, što direktno utječe na životnu okolinu djeteta</a:t>
          </a:r>
          <a:endParaRPr lang="en-GB" dirty="0"/>
        </a:p>
      </dgm:t>
    </dgm:pt>
    <dgm:pt modelId="{19EA033D-9A92-4C1B-A212-1887FB699A14}" type="parTrans" cxnId="{8D41A72E-90BF-48FD-80CB-977A4A1600DD}">
      <dgm:prSet/>
      <dgm:spPr/>
      <dgm:t>
        <a:bodyPr/>
        <a:lstStyle/>
        <a:p>
          <a:endParaRPr lang="en-GB"/>
        </a:p>
      </dgm:t>
    </dgm:pt>
    <dgm:pt modelId="{3FBAA268-0106-4351-8C29-F82411E6F854}" type="sibTrans" cxnId="{8D41A72E-90BF-48FD-80CB-977A4A1600DD}">
      <dgm:prSet/>
      <dgm:spPr/>
      <dgm:t>
        <a:bodyPr/>
        <a:lstStyle/>
        <a:p>
          <a:endParaRPr lang="en-GB" dirty="0"/>
        </a:p>
      </dgm:t>
    </dgm:pt>
    <dgm:pt modelId="{3A294619-C666-4E7E-9AF8-76F860875B76}">
      <dgm:prSet phldrT="[Text]"/>
      <dgm:spPr/>
      <dgm:t>
        <a:bodyPr/>
        <a:lstStyle/>
        <a:p>
          <a:r>
            <a:rPr lang="hr-HR" dirty="0">
              <a:latin typeface="+mj-lt"/>
            </a:rPr>
            <a:t>VREMENSKI KONTEKST</a:t>
          </a:r>
        </a:p>
        <a:p>
          <a:r>
            <a:rPr lang="hr-HR" dirty="0">
              <a:latin typeface="+mj-lt"/>
            </a:rPr>
            <a:t>protok vremena – djevojčica odrasta</a:t>
          </a:r>
          <a:endParaRPr lang="en-GB" dirty="0"/>
        </a:p>
      </dgm:t>
    </dgm:pt>
    <dgm:pt modelId="{1D786306-4F40-4501-B59F-BCBC2961D7F9}" type="parTrans" cxnId="{D5FCE7C5-FA62-4446-8628-183CED279493}">
      <dgm:prSet/>
      <dgm:spPr/>
      <dgm:t>
        <a:bodyPr/>
        <a:lstStyle/>
        <a:p>
          <a:endParaRPr lang="en-GB"/>
        </a:p>
      </dgm:t>
    </dgm:pt>
    <dgm:pt modelId="{52077513-9DEE-4EC1-98B4-8EEC880A27AD}" type="sibTrans" cxnId="{D5FCE7C5-FA62-4446-8628-183CED279493}">
      <dgm:prSet/>
      <dgm:spPr/>
      <dgm:t>
        <a:bodyPr/>
        <a:lstStyle/>
        <a:p>
          <a:endParaRPr lang="en-GB" dirty="0"/>
        </a:p>
      </dgm:t>
    </dgm:pt>
    <dgm:pt modelId="{83F90B2F-62EE-4F77-B298-4BC85B719E5C}" type="pres">
      <dgm:prSet presAssocID="{8BDEEB01-140E-4BB1-A1F2-0A8FE64305E1}" presName="cycle" presStyleCnt="0">
        <dgm:presLayoutVars>
          <dgm:dir/>
          <dgm:resizeHandles val="exact"/>
        </dgm:presLayoutVars>
      </dgm:prSet>
      <dgm:spPr/>
    </dgm:pt>
    <dgm:pt modelId="{AB04C20F-BF9A-4E89-A873-0345C93713AC}" type="pres">
      <dgm:prSet presAssocID="{C01BBFAB-180B-4A86-9D1B-6247B5B0B99C}" presName="node" presStyleLbl="node1" presStyleIdx="0" presStyleCnt="3" custScaleX="136492" custScaleY="117331">
        <dgm:presLayoutVars>
          <dgm:bulletEnabled val="1"/>
        </dgm:presLayoutVars>
      </dgm:prSet>
      <dgm:spPr/>
    </dgm:pt>
    <dgm:pt modelId="{A87A6466-1DE4-4767-9A02-C3446AF80A2D}" type="pres">
      <dgm:prSet presAssocID="{997E9637-CBA9-4103-9A80-CC254425E569}" presName="sibTrans" presStyleLbl="sibTrans2D1" presStyleIdx="0" presStyleCnt="3" custScaleX="146061"/>
      <dgm:spPr/>
    </dgm:pt>
    <dgm:pt modelId="{2CA6181E-6FE0-4390-8AFF-DB983200426A}" type="pres">
      <dgm:prSet presAssocID="{997E9637-CBA9-4103-9A80-CC254425E569}" presName="connectorText" presStyleLbl="sibTrans2D1" presStyleIdx="0" presStyleCnt="3"/>
      <dgm:spPr/>
    </dgm:pt>
    <dgm:pt modelId="{367CB09C-2FC5-4F20-8D25-BB8646B948C6}" type="pres">
      <dgm:prSet presAssocID="{C4E77EAA-F8D0-438D-87A7-AE5368AADB7A}" presName="node" presStyleLbl="node1" presStyleIdx="1" presStyleCnt="3" custScaleX="140943" custScaleY="119216" custRadScaleRad="161868" custRadScaleInc="-20012">
        <dgm:presLayoutVars>
          <dgm:bulletEnabled val="1"/>
        </dgm:presLayoutVars>
      </dgm:prSet>
      <dgm:spPr/>
    </dgm:pt>
    <dgm:pt modelId="{E5DCF28F-C899-4956-9A98-1040C75E08F4}" type="pres">
      <dgm:prSet presAssocID="{3FBAA268-0106-4351-8C29-F82411E6F854}" presName="sibTrans" presStyleLbl="sibTrans2D1" presStyleIdx="1" presStyleCnt="3"/>
      <dgm:spPr/>
    </dgm:pt>
    <dgm:pt modelId="{138D39EF-E6C0-41F3-8EAC-053C7B6688BF}" type="pres">
      <dgm:prSet presAssocID="{3FBAA268-0106-4351-8C29-F82411E6F854}" presName="connectorText" presStyleLbl="sibTrans2D1" presStyleIdx="1" presStyleCnt="3"/>
      <dgm:spPr/>
    </dgm:pt>
    <dgm:pt modelId="{B41752B6-7B9A-416C-A022-754CFE3E50D9}" type="pres">
      <dgm:prSet presAssocID="{3A294619-C666-4E7E-9AF8-76F860875B76}" presName="node" presStyleLbl="node1" presStyleIdx="2" presStyleCnt="3" custScaleX="143085" custScaleY="116468" custRadScaleRad="154573" custRadScaleInc="19429">
        <dgm:presLayoutVars>
          <dgm:bulletEnabled val="1"/>
        </dgm:presLayoutVars>
      </dgm:prSet>
      <dgm:spPr/>
    </dgm:pt>
    <dgm:pt modelId="{91FA5F68-24A2-4789-8C47-D40295E8B4A4}" type="pres">
      <dgm:prSet presAssocID="{52077513-9DEE-4EC1-98B4-8EEC880A27AD}" presName="sibTrans" presStyleLbl="sibTrans2D1" presStyleIdx="2" presStyleCnt="3" custScaleX="159067"/>
      <dgm:spPr/>
    </dgm:pt>
    <dgm:pt modelId="{876DB62D-DF4D-43B0-8F60-AF769FEE964D}" type="pres">
      <dgm:prSet presAssocID="{52077513-9DEE-4EC1-98B4-8EEC880A27AD}" presName="connectorText" presStyleLbl="sibTrans2D1" presStyleIdx="2" presStyleCnt="3"/>
      <dgm:spPr/>
    </dgm:pt>
  </dgm:ptLst>
  <dgm:cxnLst>
    <dgm:cxn modelId="{36486E11-E587-4031-BF65-54A4FD599535}" type="presOf" srcId="{3FBAA268-0106-4351-8C29-F82411E6F854}" destId="{E5DCF28F-C899-4956-9A98-1040C75E08F4}" srcOrd="0" destOrd="0" presId="urn:microsoft.com/office/officeart/2005/8/layout/cycle2"/>
    <dgm:cxn modelId="{1103111E-8DF4-4E45-97F8-2D181172E2D2}" srcId="{8BDEEB01-140E-4BB1-A1F2-0A8FE64305E1}" destId="{C01BBFAB-180B-4A86-9D1B-6247B5B0B99C}" srcOrd="0" destOrd="0" parTransId="{F135A94D-E167-4938-AE29-ECD5355312A2}" sibTransId="{997E9637-CBA9-4103-9A80-CC254425E569}"/>
    <dgm:cxn modelId="{8D41A72E-90BF-48FD-80CB-977A4A1600DD}" srcId="{8BDEEB01-140E-4BB1-A1F2-0A8FE64305E1}" destId="{C4E77EAA-F8D0-438D-87A7-AE5368AADB7A}" srcOrd="1" destOrd="0" parTransId="{19EA033D-9A92-4C1B-A212-1887FB699A14}" sibTransId="{3FBAA268-0106-4351-8C29-F82411E6F854}"/>
    <dgm:cxn modelId="{D8688B36-E1DA-4560-8E16-80A5AED5AA26}" type="presOf" srcId="{997E9637-CBA9-4103-9A80-CC254425E569}" destId="{A87A6466-1DE4-4767-9A02-C3446AF80A2D}" srcOrd="0" destOrd="0" presId="urn:microsoft.com/office/officeart/2005/8/layout/cycle2"/>
    <dgm:cxn modelId="{F2B47273-4C8C-4243-950B-1232099F427E}" type="presOf" srcId="{C01BBFAB-180B-4A86-9D1B-6247B5B0B99C}" destId="{AB04C20F-BF9A-4E89-A873-0345C93713AC}" srcOrd="0" destOrd="0" presId="urn:microsoft.com/office/officeart/2005/8/layout/cycle2"/>
    <dgm:cxn modelId="{C01CF976-09CB-4305-8BFA-A4BDB8EFA20A}" type="presOf" srcId="{3FBAA268-0106-4351-8C29-F82411E6F854}" destId="{138D39EF-E6C0-41F3-8EAC-053C7B6688BF}" srcOrd="1" destOrd="0" presId="urn:microsoft.com/office/officeart/2005/8/layout/cycle2"/>
    <dgm:cxn modelId="{6CE7F07D-F441-40F0-BAD7-9893E7B56C6F}" type="presOf" srcId="{3A294619-C666-4E7E-9AF8-76F860875B76}" destId="{B41752B6-7B9A-416C-A022-754CFE3E50D9}" srcOrd="0" destOrd="0" presId="urn:microsoft.com/office/officeart/2005/8/layout/cycle2"/>
    <dgm:cxn modelId="{8674B8A5-9D87-494F-B54D-2DC1FB252279}" type="presOf" srcId="{52077513-9DEE-4EC1-98B4-8EEC880A27AD}" destId="{91FA5F68-24A2-4789-8C47-D40295E8B4A4}" srcOrd="0" destOrd="0" presId="urn:microsoft.com/office/officeart/2005/8/layout/cycle2"/>
    <dgm:cxn modelId="{F48216A8-E1F9-4D0C-96A2-321FAA3E7E99}" type="presOf" srcId="{8BDEEB01-140E-4BB1-A1F2-0A8FE64305E1}" destId="{83F90B2F-62EE-4F77-B298-4BC85B719E5C}" srcOrd="0" destOrd="0" presId="urn:microsoft.com/office/officeart/2005/8/layout/cycle2"/>
    <dgm:cxn modelId="{2DB61EA8-854F-440E-8B46-6B81F24147B1}" type="presOf" srcId="{997E9637-CBA9-4103-9A80-CC254425E569}" destId="{2CA6181E-6FE0-4390-8AFF-DB983200426A}" srcOrd="1" destOrd="0" presId="urn:microsoft.com/office/officeart/2005/8/layout/cycle2"/>
    <dgm:cxn modelId="{D5FCE7C5-FA62-4446-8628-183CED279493}" srcId="{8BDEEB01-140E-4BB1-A1F2-0A8FE64305E1}" destId="{3A294619-C666-4E7E-9AF8-76F860875B76}" srcOrd="2" destOrd="0" parTransId="{1D786306-4F40-4501-B59F-BCBC2961D7F9}" sibTransId="{52077513-9DEE-4EC1-98B4-8EEC880A27AD}"/>
    <dgm:cxn modelId="{7CDB43DF-A5ED-4DCD-8374-B94336BE849B}" type="presOf" srcId="{C4E77EAA-F8D0-438D-87A7-AE5368AADB7A}" destId="{367CB09C-2FC5-4F20-8D25-BB8646B948C6}" srcOrd="0" destOrd="0" presId="urn:microsoft.com/office/officeart/2005/8/layout/cycle2"/>
    <dgm:cxn modelId="{26D9CAF1-7D81-4830-95D1-4BFA4AC7DEC2}" type="presOf" srcId="{52077513-9DEE-4EC1-98B4-8EEC880A27AD}" destId="{876DB62D-DF4D-43B0-8F60-AF769FEE964D}" srcOrd="1" destOrd="0" presId="urn:microsoft.com/office/officeart/2005/8/layout/cycle2"/>
    <dgm:cxn modelId="{C09782CC-95C5-4D92-8583-D56993922AF3}" type="presParOf" srcId="{83F90B2F-62EE-4F77-B298-4BC85B719E5C}" destId="{AB04C20F-BF9A-4E89-A873-0345C93713AC}" srcOrd="0" destOrd="0" presId="urn:microsoft.com/office/officeart/2005/8/layout/cycle2"/>
    <dgm:cxn modelId="{DBFB2B5D-B8A5-4A80-BDD4-AAA3BCB6679C}" type="presParOf" srcId="{83F90B2F-62EE-4F77-B298-4BC85B719E5C}" destId="{A87A6466-1DE4-4767-9A02-C3446AF80A2D}" srcOrd="1" destOrd="0" presId="urn:microsoft.com/office/officeart/2005/8/layout/cycle2"/>
    <dgm:cxn modelId="{50D21043-9EA7-43B8-9563-CAFBC3D04941}" type="presParOf" srcId="{A87A6466-1DE4-4767-9A02-C3446AF80A2D}" destId="{2CA6181E-6FE0-4390-8AFF-DB983200426A}" srcOrd="0" destOrd="0" presId="urn:microsoft.com/office/officeart/2005/8/layout/cycle2"/>
    <dgm:cxn modelId="{31DD62F7-647B-41CD-80C8-EEA8F20743FE}" type="presParOf" srcId="{83F90B2F-62EE-4F77-B298-4BC85B719E5C}" destId="{367CB09C-2FC5-4F20-8D25-BB8646B948C6}" srcOrd="2" destOrd="0" presId="urn:microsoft.com/office/officeart/2005/8/layout/cycle2"/>
    <dgm:cxn modelId="{0DB94B03-8285-432B-BE58-F2A251072DD0}" type="presParOf" srcId="{83F90B2F-62EE-4F77-B298-4BC85B719E5C}" destId="{E5DCF28F-C899-4956-9A98-1040C75E08F4}" srcOrd="3" destOrd="0" presId="urn:microsoft.com/office/officeart/2005/8/layout/cycle2"/>
    <dgm:cxn modelId="{587221BB-37FF-4898-B0F9-915004ADCD08}" type="presParOf" srcId="{E5DCF28F-C899-4956-9A98-1040C75E08F4}" destId="{138D39EF-E6C0-41F3-8EAC-053C7B6688BF}" srcOrd="0" destOrd="0" presId="urn:microsoft.com/office/officeart/2005/8/layout/cycle2"/>
    <dgm:cxn modelId="{1F0FF6FD-6828-4259-885B-7DE1FA8194E7}" type="presParOf" srcId="{83F90B2F-62EE-4F77-B298-4BC85B719E5C}" destId="{B41752B6-7B9A-416C-A022-754CFE3E50D9}" srcOrd="4" destOrd="0" presId="urn:microsoft.com/office/officeart/2005/8/layout/cycle2"/>
    <dgm:cxn modelId="{CA342CEC-9C68-4DCF-BBB6-D1B1FEFCB2E4}" type="presParOf" srcId="{83F90B2F-62EE-4F77-B298-4BC85B719E5C}" destId="{91FA5F68-24A2-4789-8C47-D40295E8B4A4}" srcOrd="5" destOrd="0" presId="urn:microsoft.com/office/officeart/2005/8/layout/cycle2"/>
    <dgm:cxn modelId="{5BC872AD-5764-4FB1-8991-9BE254A44DE5}" type="presParOf" srcId="{91FA5F68-24A2-4789-8C47-D40295E8B4A4}" destId="{876DB62D-DF4D-43B0-8F60-AF769FEE964D}"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04C20F-BF9A-4E89-A873-0345C93713AC}">
      <dsp:nvSpPr>
        <dsp:cNvPr id="0" name=""/>
        <dsp:cNvSpPr/>
      </dsp:nvSpPr>
      <dsp:spPr>
        <a:xfrm>
          <a:off x="3503833" y="-235720"/>
          <a:ext cx="3535676" cy="3039331"/>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hr-HR" sz="2300" kern="1200" dirty="0"/>
            <a:t>PROSTORNI KONTEKST </a:t>
          </a:r>
        </a:p>
        <a:p>
          <a:pPr marL="0" lvl="0" indent="0" algn="ctr" defTabSz="1022350">
            <a:lnSpc>
              <a:spcPct val="90000"/>
            </a:lnSpc>
            <a:spcBef>
              <a:spcPct val="0"/>
            </a:spcBef>
            <a:spcAft>
              <a:spcPct val="35000"/>
            </a:spcAft>
            <a:buNone/>
          </a:pPr>
          <a:r>
            <a:rPr lang="hr-HR" sz="2300" kern="1200" dirty="0">
              <a:latin typeface="+mj-lt"/>
            </a:rPr>
            <a:t>distorzija vremena i prostora – baka se više ne snalazi dobro u svakodnevici</a:t>
          </a:r>
          <a:endParaRPr lang="en-GB" sz="2300" kern="1200" dirty="0"/>
        </a:p>
      </dsp:txBody>
      <dsp:txXfrm>
        <a:off x="4021621" y="209380"/>
        <a:ext cx="2500100" cy="2149131"/>
      </dsp:txXfrm>
    </dsp:sp>
    <dsp:sp modelId="{A87A6466-1DE4-4767-9A02-C3446AF80A2D}">
      <dsp:nvSpPr>
        <dsp:cNvPr id="0" name=""/>
        <dsp:cNvSpPr/>
      </dsp:nvSpPr>
      <dsp:spPr>
        <a:xfrm rot="2676293">
          <a:off x="6370527" y="2503578"/>
          <a:ext cx="1161829" cy="874256"/>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GB" sz="1800" kern="1200" dirty="0"/>
        </a:p>
      </dsp:txBody>
      <dsp:txXfrm>
        <a:off x="6408299" y="2586342"/>
        <a:ext cx="899552" cy="524554"/>
      </dsp:txXfrm>
    </dsp:sp>
    <dsp:sp modelId="{367CB09C-2FC5-4F20-8D25-BB8646B948C6}">
      <dsp:nvSpPr>
        <dsp:cNvPr id="0" name=""/>
        <dsp:cNvSpPr/>
      </dsp:nvSpPr>
      <dsp:spPr>
        <a:xfrm>
          <a:off x="6864625" y="3111480"/>
          <a:ext cx="3650974" cy="3088160"/>
        </a:xfrm>
        <a:prstGeom prst="ellipse">
          <a:avLst/>
        </a:prstGeom>
        <a:solidFill>
          <a:schemeClr val="accent4">
            <a:hueOff val="4900445"/>
            <a:satOff val="-20388"/>
            <a:lumOff val="4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hr-HR" sz="2300" kern="1200" dirty="0"/>
            <a:t>SOCIJALNI KONTEKST</a:t>
          </a:r>
        </a:p>
        <a:p>
          <a:pPr marL="0" lvl="0" indent="0" algn="ctr" defTabSz="1022350">
            <a:lnSpc>
              <a:spcPct val="90000"/>
            </a:lnSpc>
            <a:spcBef>
              <a:spcPct val="0"/>
            </a:spcBef>
            <a:spcAft>
              <a:spcPct val="35000"/>
            </a:spcAft>
            <a:buNone/>
          </a:pPr>
          <a:r>
            <a:rPr lang="hr-HR" sz="2300" kern="1200" dirty="0"/>
            <a:t>Baka mijenja svoju životnu okolinu, što direktno utječe na životnu okolinu djeteta</a:t>
          </a:r>
          <a:endParaRPr lang="en-GB" sz="2300" kern="1200" dirty="0"/>
        </a:p>
      </dsp:txBody>
      <dsp:txXfrm>
        <a:off x="7399298" y="3563731"/>
        <a:ext cx="2581628" cy="2183658"/>
      </dsp:txXfrm>
    </dsp:sp>
    <dsp:sp modelId="{E5DCF28F-C899-4956-9A98-1040C75E08F4}">
      <dsp:nvSpPr>
        <dsp:cNvPr id="0" name=""/>
        <dsp:cNvSpPr/>
      </dsp:nvSpPr>
      <dsp:spPr>
        <a:xfrm rot="10815602">
          <a:off x="4586402" y="4203460"/>
          <a:ext cx="1609973" cy="874256"/>
        </a:xfrm>
        <a:prstGeom prst="rightArrow">
          <a:avLst>
            <a:gd name="adj1" fmla="val 60000"/>
            <a:gd name="adj2" fmla="val 50000"/>
          </a:avLst>
        </a:prstGeom>
        <a:solidFill>
          <a:schemeClr val="accent4">
            <a:hueOff val="4900445"/>
            <a:satOff val="-20388"/>
            <a:lumOff val="480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GB" sz="1800" kern="1200" dirty="0"/>
        </a:p>
      </dsp:txBody>
      <dsp:txXfrm rot="10800000">
        <a:off x="4848678" y="4378906"/>
        <a:ext cx="1347696" cy="524554"/>
      </dsp:txXfrm>
    </dsp:sp>
    <dsp:sp modelId="{B41752B6-7B9A-416C-A022-754CFE3E50D9}">
      <dsp:nvSpPr>
        <dsp:cNvPr id="0" name=""/>
        <dsp:cNvSpPr/>
      </dsp:nvSpPr>
      <dsp:spPr>
        <a:xfrm>
          <a:off x="120564" y="3116589"/>
          <a:ext cx="3706460" cy="3016976"/>
        </a:xfrm>
        <a:prstGeom prst="ellipse">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hr-HR" sz="2300" kern="1200" dirty="0">
              <a:latin typeface="+mj-lt"/>
            </a:rPr>
            <a:t>VREMENSKI KONTEKST</a:t>
          </a:r>
        </a:p>
        <a:p>
          <a:pPr marL="0" lvl="0" indent="0" algn="ctr" defTabSz="1022350">
            <a:lnSpc>
              <a:spcPct val="90000"/>
            </a:lnSpc>
            <a:spcBef>
              <a:spcPct val="0"/>
            </a:spcBef>
            <a:spcAft>
              <a:spcPct val="35000"/>
            </a:spcAft>
            <a:buNone/>
          </a:pPr>
          <a:r>
            <a:rPr lang="hr-HR" sz="2300" kern="1200" dirty="0">
              <a:latin typeface="+mj-lt"/>
            </a:rPr>
            <a:t>protok vremena – djevojčica odrasta</a:t>
          </a:r>
          <a:endParaRPr lang="en-GB" sz="2300" kern="1200" dirty="0"/>
        </a:p>
      </dsp:txBody>
      <dsp:txXfrm>
        <a:off x="663362" y="3558415"/>
        <a:ext cx="2620864" cy="2133324"/>
      </dsp:txXfrm>
    </dsp:sp>
    <dsp:sp modelId="{91FA5F68-24A2-4789-8C47-D40295E8B4A4}">
      <dsp:nvSpPr>
        <dsp:cNvPr id="0" name=""/>
        <dsp:cNvSpPr/>
      </dsp:nvSpPr>
      <dsp:spPr>
        <a:xfrm rot="18877602">
          <a:off x="3020234" y="2523879"/>
          <a:ext cx="1192172" cy="874256"/>
        </a:xfrm>
        <a:prstGeom prst="rightArrow">
          <a:avLst>
            <a:gd name="adj1" fmla="val 60000"/>
            <a:gd name="adj2" fmla="val 50000"/>
          </a:avLst>
        </a:prstGeom>
        <a:solidFill>
          <a:schemeClr val="accent4">
            <a:hueOff val="9800891"/>
            <a:satOff val="-40777"/>
            <a:lumOff val="960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GB" sz="1800" kern="1200" dirty="0"/>
        </a:p>
      </dsp:txBody>
      <dsp:txXfrm>
        <a:off x="3059250" y="2792061"/>
        <a:ext cx="929895" cy="524554"/>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E0408-4270-4286-B1BF-333151DA170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A38D34C-36F0-4DCB-B5F6-BC69FE61A6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3B580BC-ADE4-4B67-A8B7-2C4CF75DFB81}"/>
              </a:ext>
            </a:extLst>
          </p:cNvPr>
          <p:cNvSpPr>
            <a:spLocks noGrp="1"/>
          </p:cNvSpPr>
          <p:nvPr>
            <p:ph type="dt" sz="half" idx="10"/>
          </p:nvPr>
        </p:nvSpPr>
        <p:spPr/>
        <p:txBody>
          <a:bodyPr/>
          <a:lstStyle/>
          <a:p>
            <a:fld id="{363168A3-293F-407F-A6DA-0E9A08562026}" type="datetimeFigureOut">
              <a:rPr lang="en-GB" smtClean="0"/>
              <a:t>14/12/2021</a:t>
            </a:fld>
            <a:endParaRPr lang="en-GB" dirty="0"/>
          </a:p>
        </p:txBody>
      </p:sp>
      <p:sp>
        <p:nvSpPr>
          <p:cNvPr id="5" name="Footer Placeholder 4">
            <a:extLst>
              <a:ext uri="{FF2B5EF4-FFF2-40B4-BE49-F238E27FC236}">
                <a16:creationId xmlns:a16="http://schemas.microsoft.com/office/drawing/2014/main" id="{55C4EAF6-5D6F-4ABB-905E-F88FFC46D73D}"/>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2B9A6702-D86F-46D9-BF91-437C04BF0D26}"/>
              </a:ext>
            </a:extLst>
          </p:cNvPr>
          <p:cNvSpPr>
            <a:spLocks noGrp="1"/>
          </p:cNvSpPr>
          <p:nvPr>
            <p:ph type="sldNum" sz="quarter" idx="12"/>
          </p:nvPr>
        </p:nvSpPr>
        <p:spPr/>
        <p:txBody>
          <a:bodyPr/>
          <a:lstStyle/>
          <a:p>
            <a:fld id="{886F6614-849D-4B72-97CD-9B46CFEDD5AB}" type="slidenum">
              <a:rPr lang="en-GB" smtClean="0"/>
              <a:t>‹#›</a:t>
            </a:fld>
            <a:endParaRPr lang="en-GB" dirty="0"/>
          </a:p>
        </p:txBody>
      </p:sp>
    </p:spTree>
    <p:extLst>
      <p:ext uri="{BB962C8B-B14F-4D97-AF65-F5344CB8AC3E}">
        <p14:creationId xmlns:p14="http://schemas.microsoft.com/office/powerpoint/2010/main" val="1293753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71CBA-8993-4060-B983-768CB16C725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56AE96F-6064-4269-8C07-A4836DE53A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5396467-9610-415D-95C6-040903B3C99C}"/>
              </a:ext>
            </a:extLst>
          </p:cNvPr>
          <p:cNvSpPr>
            <a:spLocks noGrp="1"/>
          </p:cNvSpPr>
          <p:nvPr>
            <p:ph type="dt" sz="half" idx="10"/>
          </p:nvPr>
        </p:nvSpPr>
        <p:spPr/>
        <p:txBody>
          <a:bodyPr/>
          <a:lstStyle/>
          <a:p>
            <a:fld id="{363168A3-293F-407F-A6DA-0E9A08562026}" type="datetimeFigureOut">
              <a:rPr lang="en-GB" smtClean="0"/>
              <a:t>14/12/2021</a:t>
            </a:fld>
            <a:endParaRPr lang="en-GB" dirty="0"/>
          </a:p>
        </p:txBody>
      </p:sp>
      <p:sp>
        <p:nvSpPr>
          <p:cNvPr id="5" name="Footer Placeholder 4">
            <a:extLst>
              <a:ext uri="{FF2B5EF4-FFF2-40B4-BE49-F238E27FC236}">
                <a16:creationId xmlns:a16="http://schemas.microsoft.com/office/drawing/2014/main" id="{9D637FCC-C40D-4E3B-8C25-66F9A2200C37}"/>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95839668-2830-42D7-8BB6-AF11B13F9593}"/>
              </a:ext>
            </a:extLst>
          </p:cNvPr>
          <p:cNvSpPr>
            <a:spLocks noGrp="1"/>
          </p:cNvSpPr>
          <p:nvPr>
            <p:ph type="sldNum" sz="quarter" idx="12"/>
          </p:nvPr>
        </p:nvSpPr>
        <p:spPr/>
        <p:txBody>
          <a:bodyPr/>
          <a:lstStyle/>
          <a:p>
            <a:fld id="{886F6614-849D-4B72-97CD-9B46CFEDD5AB}" type="slidenum">
              <a:rPr lang="en-GB" smtClean="0"/>
              <a:t>‹#›</a:t>
            </a:fld>
            <a:endParaRPr lang="en-GB" dirty="0"/>
          </a:p>
        </p:txBody>
      </p:sp>
    </p:spTree>
    <p:extLst>
      <p:ext uri="{BB962C8B-B14F-4D97-AF65-F5344CB8AC3E}">
        <p14:creationId xmlns:p14="http://schemas.microsoft.com/office/powerpoint/2010/main" val="2009953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4926F-8BB9-4C5B-8103-089385BE845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A1D6B8C-0D43-4931-A1A7-4E54CBD1DD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2CD1CA7-480A-47B6-93D2-D0D56D853DAF}"/>
              </a:ext>
            </a:extLst>
          </p:cNvPr>
          <p:cNvSpPr>
            <a:spLocks noGrp="1"/>
          </p:cNvSpPr>
          <p:nvPr>
            <p:ph type="dt" sz="half" idx="10"/>
          </p:nvPr>
        </p:nvSpPr>
        <p:spPr/>
        <p:txBody>
          <a:bodyPr/>
          <a:lstStyle/>
          <a:p>
            <a:fld id="{363168A3-293F-407F-A6DA-0E9A08562026}" type="datetimeFigureOut">
              <a:rPr lang="en-GB" smtClean="0"/>
              <a:t>14/12/2021</a:t>
            </a:fld>
            <a:endParaRPr lang="en-GB" dirty="0"/>
          </a:p>
        </p:txBody>
      </p:sp>
      <p:sp>
        <p:nvSpPr>
          <p:cNvPr id="5" name="Footer Placeholder 4">
            <a:extLst>
              <a:ext uri="{FF2B5EF4-FFF2-40B4-BE49-F238E27FC236}">
                <a16:creationId xmlns:a16="http://schemas.microsoft.com/office/drawing/2014/main" id="{A04CD7E9-A8C3-43E9-8506-ECA0ADCEAD11}"/>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483DD19C-3228-4849-9B3A-87165AD7536D}"/>
              </a:ext>
            </a:extLst>
          </p:cNvPr>
          <p:cNvSpPr>
            <a:spLocks noGrp="1"/>
          </p:cNvSpPr>
          <p:nvPr>
            <p:ph type="sldNum" sz="quarter" idx="12"/>
          </p:nvPr>
        </p:nvSpPr>
        <p:spPr/>
        <p:txBody>
          <a:bodyPr/>
          <a:lstStyle/>
          <a:p>
            <a:fld id="{886F6614-849D-4B72-97CD-9B46CFEDD5AB}" type="slidenum">
              <a:rPr lang="en-GB" smtClean="0"/>
              <a:t>‹#›</a:t>
            </a:fld>
            <a:endParaRPr lang="en-GB" dirty="0"/>
          </a:p>
        </p:txBody>
      </p:sp>
    </p:spTree>
    <p:extLst>
      <p:ext uri="{BB962C8B-B14F-4D97-AF65-F5344CB8AC3E}">
        <p14:creationId xmlns:p14="http://schemas.microsoft.com/office/powerpoint/2010/main" val="3552310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BCB6E-46B4-417D-95F3-F7D10B0FAFB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E85A3F7-55E1-4621-ADA2-522882DD10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CB8FA98-C45D-4D5F-900F-DEE762739DF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0C0BDC7-0B84-4BBB-9CE1-1C1C0F83C710}"/>
              </a:ext>
            </a:extLst>
          </p:cNvPr>
          <p:cNvSpPr>
            <a:spLocks noGrp="1"/>
          </p:cNvSpPr>
          <p:nvPr>
            <p:ph type="dt" sz="half" idx="10"/>
          </p:nvPr>
        </p:nvSpPr>
        <p:spPr/>
        <p:txBody>
          <a:bodyPr/>
          <a:lstStyle/>
          <a:p>
            <a:fld id="{363168A3-293F-407F-A6DA-0E9A08562026}" type="datetimeFigureOut">
              <a:rPr lang="en-GB" smtClean="0"/>
              <a:t>14/12/2021</a:t>
            </a:fld>
            <a:endParaRPr lang="en-GB" dirty="0"/>
          </a:p>
        </p:txBody>
      </p:sp>
      <p:sp>
        <p:nvSpPr>
          <p:cNvPr id="6" name="Footer Placeholder 5">
            <a:extLst>
              <a:ext uri="{FF2B5EF4-FFF2-40B4-BE49-F238E27FC236}">
                <a16:creationId xmlns:a16="http://schemas.microsoft.com/office/drawing/2014/main" id="{B14E3331-5289-4F50-B793-0FB7D4CDFAE2}"/>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250C07CF-025C-4361-BCA5-35A65B7E136B}"/>
              </a:ext>
            </a:extLst>
          </p:cNvPr>
          <p:cNvSpPr>
            <a:spLocks noGrp="1"/>
          </p:cNvSpPr>
          <p:nvPr>
            <p:ph type="sldNum" sz="quarter" idx="12"/>
          </p:nvPr>
        </p:nvSpPr>
        <p:spPr/>
        <p:txBody>
          <a:bodyPr/>
          <a:lstStyle/>
          <a:p>
            <a:fld id="{886F6614-849D-4B72-97CD-9B46CFEDD5AB}" type="slidenum">
              <a:rPr lang="en-GB" smtClean="0"/>
              <a:t>‹#›</a:t>
            </a:fld>
            <a:endParaRPr lang="en-GB" dirty="0"/>
          </a:p>
        </p:txBody>
      </p:sp>
    </p:spTree>
    <p:extLst>
      <p:ext uri="{BB962C8B-B14F-4D97-AF65-F5344CB8AC3E}">
        <p14:creationId xmlns:p14="http://schemas.microsoft.com/office/powerpoint/2010/main" val="3875598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67EEB-418B-42D7-8999-B8E2EADE87D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7CEBE6E-1720-4194-B2D2-204F5FF46AA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C2383A1-D177-4D8F-A482-AE93646358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FDADAD3-07C3-47A4-BE7D-DD5E18CDE55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EC776E-2255-40E5-9046-E62F515F8F7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09BAD83-826C-41AD-83AF-1A23F3CEFFF6}"/>
              </a:ext>
            </a:extLst>
          </p:cNvPr>
          <p:cNvSpPr>
            <a:spLocks noGrp="1"/>
          </p:cNvSpPr>
          <p:nvPr>
            <p:ph type="dt" sz="half" idx="10"/>
          </p:nvPr>
        </p:nvSpPr>
        <p:spPr/>
        <p:txBody>
          <a:bodyPr/>
          <a:lstStyle/>
          <a:p>
            <a:fld id="{363168A3-293F-407F-A6DA-0E9A08562026}" type="datetimeFigureOut">
              <a:rPr lang="en-GB" smtClean="0"/>
              <a:t>14/12/2021</a:t>
            </a:fld>
            <a:endParaRPr lang="en-GB" dirty="0"/>
          </a:p>
        </p:txBody>
      </p:sp>
      <p:sp>
        <p:nvSpPr>
          <p:cNvPr id="8" name="Footer Placeholder 7">
            <a:extLst>
              <a:ext uri="{FF2B5EF4-FFF2-40B4-BE49-F238E27FC236}">
                <a16:creationId xmlns:a16="http://schemas.microsoft.com/office/drawing/2014/main" id="{25F66D1E-1E63-4DDD-997F-9D38CA3C8D40}"/>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9037AAE9-96D1-418B-A63A-03C964B6236A}"/>
              </a:ext>
            </a:extLst>
          </p:cNvPr>
          <p:cNvSpPr>
            <a:spLocks noGrp="1"/>
          </p:cNvSpPr>
          <p:nvPr>
            <p:ph type="sldNum" sz="quarter" idx="12"/>
          </p:nvPr>
        </p:nvSpPr>
        <p:spPr/>
        <p:txBody>
          <a:bodyPr/>
          <a:lstStyle/>
          <a:p>
            <a:fld id="{886F6614-849D-4B72-97CD-9B46CFEDD5AB}" type="slidenum">
              <a:rPr lang="en-GB" smtClean="0"/>
              <a:t>‹#›</a:t>
            </a:fld>
            <a:endParaRPr lang="en-GB" dirty="0"/>
          </a:p>
        </p:txBody>
      </p:sp>
    </p:spTree>
    <p:extLst>
      <p:ext uri="{BB962C8B-B14F-4D97-AF65-F5344CB8AC3E}">
        <p14:creationId xmlns:p14="http://schemas.microsoft.com/office/powerpoint/2010/main" val="23335416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5E835-24B6-4FC9-B3D4-740996040C4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D7B8D1A-52BE-48CA-A9A9-830AE0210677}"/>
              </a:ext>
            </a:extLst>
          </p:cNvPr>
          <p:cNvSpPr>
            <a:spLocks noGrp="1"/>
          </p:cNvSpPr>
          <p:nvPr>
            <p:ph type="dt" sz="half" idx="10"/>
          </p:nvPr>
        </p:nvSpPr>
        <p:spPr/>
        <p:txBody>
          <a:bodyPr/>
          <a:lstStyle/>
          <a:p>
            <a:fld id="{363168A3-293F-407F-A6DA-0E9A08562026}" type="datetimeFigureOut">
              <a:rPr lang="en-GB" smtClean="0"/>
              <a:t>14/12/2021</a:t>
            </a:fld>
            <a:endParaRPr lang="en-GB" dirty="0"/>
          </a:p>
        </p:txBody>
      </p:sp>
      <p:sp>
        <p:nvSpPr>
          <p:cNvPr id="4" name="Footer Placeholder 3">
            <a:extLst>
              <a:ext uri="{FF2B5EF4-FFF2-40B4-BE49-F238E27FC236}">
                <a16:creationId xmlns:a16="http://schemas.microsoft.com/office/drawing/2014/main" id="{AA3C4E7F-809C-471F-9B84-26F50D559AF0}"/>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03D0269E-F5AC-4F11-8C30-83A9E2EE0B82}"/>
              </a:ext>
            </a:extLst>
          </p:cNvPr>
          <p:cNvSpPr>
            <a:spLocks noGrp="1"/>
          </p:cNvSpPr>
          <p:nvPr>
            <p:ph type="sldNum" sz="quarter" idx="12"/>
          </p:nvPr>
        </p:nvSpPr>
        <p:spPr/>
        <p:txBody>
          <a:bodyPr/>
          <a:lstStyle/>
          <a:p>
            <a:fld id="{886F6614-849D-4B72-97CD-9B46CFEDD5AB}" type="slidenum">
              <a:rPr lang="en-GB" smtClean="0"/>
              <a:t>‹#›</a:t>
            </a:fld>
            <a:endParaRPr lang="en-GB" dirty="0"/>
          </a:p>
        </p:txBody>
      </p:sp>
    </p:spTree>
    <p:extLst>
      <p:ext uri="{BB962C8B-B14F-4D97-AF65-F5344CB8AC3E}">
        <p14:creationId xmlns:p14="http://schemas.microsoft.com/office/powerpoint/2010/main" val="270737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C3AD87-BEDD-45DD-A733-F860F869E3AB}"/>
              </a:ext>
            </a:extLst>
          </p:cNvPr>
          <p:cNvSpPr>
            <a:spLocks noGrp="1"/>
          </p:cNvSpPr>
          <p:nvPr>
            <p:ph type="dt" sz="half" idx="10"/>
          </p:nvPr>
        </p:nvSpPr>
        <p:spPr/>
        <p:txBody>
          <a:bodyPr/>
          <a:lstStyle/>
          <a:p>
            <a:fld id="{363168A3-293F-407F-A6DA-0E9A08562026}" type="datetimeFigureOut">
              <a:rPr lang="en-GB" smtClean="0"/>
              <a:t>14/12/2021</a:t>
            </a:fld>
            <a:endParaRPr lang="en-GB" dirty="0"/>
          </a:p>
        </p:txBody>
      </p:sp>
      <p:sp>
        <p:nvSpPr>
          <p:cNvPr id="3" name="Footer Placeholder 2">
            <a:extLst>
              <a:ext uri="{FF2B5EF4-FFF2-40B4-BE49-F238E27FC236}">
                <a16:creationId xmlns:a16="http://schemas.microsoft.com/office/drawing/2014/main" id="{D81CB561-AF85-49A2-9C1B-9702B29BAEE5}"/>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B7651C93-FB1F-4E77-8C21-7CEA5EBEC20A}"/>
              </a:ext>
            </a:extLst>
          </p:cNvPr>
          <p:cNvSpPr>
            <a:spLocks noGrp="1"/>
          </p:cNvSpPr>
          <p:nvPr>
            <p:ph type="sldNum" sz="quarter" idx="12"/>
          </p:nvPr>
        </p:nvSpPr>
        <p:spPr/>
        <p:txBody>
          <a:bodyPr/>
          <a:lstStyle/>
          <a:p>
            <a:fld id="{886F6614-849D-4B72-97CD-9B46CFEDD5AB}" type="slidenum">
              <a:rPr lang="en-GB" smtClean="0"/>
              <a:t>‹#›</a:t>
            </a:fld>
            <a:endParaRPr lang="en-GB" dirty="0"/>
          </a:p>
        </p:txBody>
      </p:sp>
    </p:spTree>
    <p:extLst>
      <p:ext uri="{BB962C8B-B14F-4D97-AF65-F5344CB8AC3E}">
        <p14:creationId xmlns:p14="http://schemas.microsoft.com/office/powerpoint/2010/main" val="23212130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836F3-0268-4D49-B3C2-2591333375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2BBC5F4-7096-4CD0-A853-2098A1B202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CD35386-402A-4030-A956-4B35A27A6A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A646F3-7888-4642-8C47-69108B58499A}"/>
              </a:ext>
            </a:extLst>
          </p:cNvPr>
          <p:cNvSpPr>
            <a:spLocks noGrp="1"/>
          </p:cNvSpPr>
          <p:nvPr>
            <p:ph type="dt" sz="half" idx="10"/>
          </p:nvPr>
        </p:nvSpPr>
        <p:spPr/>
        <p:txBody>
          <a:bodyPr/>
          <a:lstStyle/>
          <a:p>
            <a:fld id="{363168A3-293F-407F-A6DA-0E9A08562026}" type="datetimeFigureOut">
              <a:rPr lang="en-GB" smtClean="0"/>
              <a:t>14/12/2021</a:t>
            </a:fld>
            <a:endParaRPr lang="en-GB" dirty="0"/>
          </a:p>
        </p:txBody>
      </p:sp>
      <p:sp>
        <p:nvSpPr>
          <p:cNvPr id="6" name="Footer Placeholder 5">
            <a:extLst>
              <a:ext uri="{FF2B5EF4-FFF2-40B4-BE49-F238E27FC236}">
                <a16:creationId xmlns:a16="http://schemas.microsoft.com/office/drawing/2014/main" id="{13A73D21-7015-4D19-8562-1543F895A655}"/>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3E896A43-3C10-43CE-9704-A62EDE925C69}"/>
              </a:ext>
            </a:extLst>
          </p:cNvPr>
          <p:cNvSpPr>
            <a:spLocks noGrp="1"/>
          </p:cNvSpPr>
          <p:nvPr>
            <p:ph type="sldNum" sz="quarter" idx="12"/>
          </p:nvPr>
        </p:nvSpPr>
        <p:spPr/>
        <p:txBody>
          <a:bodyPr/>
          <a:lstStyle/>
          <a:p>
            <a:fld id="{886F6614-849D-4B72-97CD-9B46CFEDD5AB}" type="slidenum">
              <a:rPr lang="en-GB" smtClean="0"/>
              <a:t>‹#›</a:t>
            </a:fld>
            <a:endParaRPr lang="en-GB" dirty="0"/>
          </a:p>
        </p:txBody>
      </p:sp>
    </p:spTree>
    <p:extLst>
      <p:ext uri="{BB962C8B-B14F-4D97-AF65-F5344CB8AC3E}">
        <p14:creationId xmlns:p14="http://schemas.microsoft.com/office/powerpoint/2010/main" val="2157996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0475C-93B0-45FA-AC7F-3E19647984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258D3B8-237E-494A-BE58-355F947A74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13D2FE6F-DB83-4182-8FEF-45D0F04C2B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47A76F-4D0F-4C3D-8FBC-1917B45B4A8C}"/>
              </a:ext>
            </a:extLst>
          </p:cNvPr>
          <p:cNvSpPr>
            <a:spLocks noGrp="1"/>
          </p:cNvSpPr>
          <p:nvPr>
            <p:ph type="dt" sz="half" idx="10"/>
          </p:nvPr>
        </p:nvSpPr>
        <p:spPr/>
        <p:txBody>
          <a:bodyPr/>
          <a:lstStyle/>
          <a:p>
            <a:fld id="{363168A3-293F-407F-A6DA-0E9A08562026}" type="datetimeFigureOut">
              <a:rPr lang="en-GB" smtClean="0"/>
              <a:t>14/12/2021</a:t>
            </a:fld>
            <a:endParaRPr lang="en-GB" dirty="0"/>
          </a:p>
        </p:txBody>
      </p:sp>
      <p:sp>
        <p:nvSpPr>
          <p:cNvPr id="6" name="Footer Placeholder 5">
            <a:extLst>
              <a:ext uri="{FF2B5EF4-FFF2-40B4-BE49-F238E27FC236}">
                <a16:creationId xmlns:a16="http://schemas.microsoft.com/office/drawing/2014/main" id="{4DE7F78A-83A7-462C-AA54-187B70A0ABAF}"/>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5614A59D-8DC7-426A-BB28-5C7B8E0EC11B}"/>
              </a:ext>
            </a:extLst>
          </p:cNvPr>
          <p:cNvSpPr>
            <a:spLocks noGrp="1"/>
          </p:cNvSpPr>
          <p:nvPr>
            <p:ph type="sldNum" sz="quarter" idx="12"/>
          </p:nvPr>
        </p:nvSpPr>
        <p:spPr/>
        <p:txBody>
          <a:bodyPr/>
          <a:lstStyle/>
          <a:p>
            <a:fld id="{886F6614-849D-4B72-97CD-9B46CFEDD5AB}" type="slidenum">
              <a:rPr lang="en-GB" smtClean="0"/>
              <a:t>‹#›</a:t>
            </a:fld>
            <a:endParaRPr lang="en-GB" dirty="0"/>
          </a:p>
        </p:txBody>
      </p:sp>
    </p:spTree>
    <p:extLst>
      <p:ext uri="{BB962C8B-B14F-4D97-AF65-F5344CB8AC3E}">
        <p14:creationId xmlns:p14="http://schemas.microsoft.com/office/powerpoint/2010/main" val="15953318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13488-378F-4FEF-AA7F-4E1EF541BDF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6D557EA-DB3E-42E8-B48D-27205E6EE7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A3EB6D0-604E-461D-ADD7-33028C33C3F9}"/>
              </a:ext>
            </a:extLst>
          </p:cNvPr>
          <p:cNvSpPr>
            <a:spLocks noGrp="1"/>
          </p:cNvSpPr>
          <p:nvPr>
            <p:ph type="dt" sz="half" idx="10"/>
          </p:nvPr>
        </p:nvSpPr>
        <p:spPr/>
        <p:txBody>
          <a:bodyPr/>
          <a:lstStyle/>
          <a:p>
            <a:fld id="{363168A3-293F-407F-A6DA-0E9A08562026}" type="datetimeFigureOut">
              <a:rPr lang="en-GB" smtClean="0"/>
              <a:t>14/12/2021</a:t>
            </a:fld>
            <a:endParaRPr lang="en-GB" dirty="0"/>
          </a:p>
        </p:txBody>
      </p:sp>
      <p:sp>
        <p:nvSpPr>
          <p:cNvPr id="5" name="Footer Placeholder 4">
            <a:extLst>
              <a:ext uri="{FF2B5EF4-FFF2-40B4-BE49-F238E27FC236}">
                <a16:creationId xmlns:a16="http://schemas.microsoft.com/office/drawing/2014/main" id="{774894E8-2BBA-4920-9955-83706D000C1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78204196-9947-4C18-9F4F-CBA5D38922D6}"/>
              </a:ext>
            </a:extLst>
          </p:cNvPr>
          <p:cNvSpPr>
            <a:spLocks noGrp="1"/>
          </p:cNvSpPr>
          <p:nvPr>
            <p:ph type="sldNum" sz="quarter" idx="12"/>
          </p:nvPr>
        </p:nvSpPr>
        <p:spPr/>
        <p:txBody>
          <a:bodyPr/>
          <a:lstStyle/>
          <a:p>
            <a:fld id="{886F6614-849D-4B72-97CD-9B46CFEDD5AB}" type="slidenum">
              <a:rPr lang="en-GB" smtClean="0"/>
              <a:t>‹#›</a:t>
            </a:fld>
            <a:endParaRPr lang="en-GB" dirty="0"/>
          </a:p>
        </p:txBody>
      </p:sp>
    </p:spTree>
    <p:extLst>
      <p:ext uri="{BB962C8B-B14F-4D97-AF65-F5344CB8AC3E}">
        <p14:creationId xmlns:p14="http://schemas.microsoft.com/office/powerpoint/2010/main" val="29599828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094827-8E52-4EE2-B0FE-31B3C820761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BFA4A71-6E1D-4F05-BA7B-9E5C281CDF9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DAD3019-CF6B-4CCE-A1C9-A55AF935213F}"/>
              </a:ext>
            </a:extLst>
          </p:cNvPr>
          <p:cNvSpPr>
            <a:spLocks noGrp="1"/>
          </p:cNvSpPr>
          <p:nvPr>
            <p:ph type="dt" sz="half" idx="10"/>
          </p:nvPr>
        </p:nvSpPr>
        <p:spPr/>
        <p:txBody>
          <a:bodyPr/>
          <a:lstStyle/>
          <a:p>
            <a:fld id="{363168A3-293F-407F-A6DA-0E9A08562026}" type="datetimeFigureOut">
              <a:rPr lang="en-GB" smtClean="0"/>
              <a:t>14/12/2021</a:t>
            </a:fld>
            <a:endParaRPr lang="en-GB" dirty="0"/>
          </a:p>
        </p:txBody>
      </p:sp>
      <p:sp>
        <p:nvSpPr>
          <p:cNvPr id="5" name="Footer Placeholder 4">
            <a:extLst>
              <a:ext uri="{FF2B5EF4-FFF2-40B4-BE49-F238E27FC236}">
                <a16:creationId xmlns:a16="http://schemas.microsoft.com/office/drawing/2014/main" id="{E63E4FF2-16BC-46B5-BA31-36405A1946D7}"/>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42F78B5E-A837-48C0-AC1F-99D34FF5A50E}"/>
              </a:ext>
            </a:extLst>
          </p:cNvPr>
          <p:cNvSpPr>
            <a:spLocks noGrp="1"/>
          </p:cNvSpPr>
          <p:nvPr>
            <p:ph type="sldNum" sz="quarter" idx="12"/>
          </p:nvPr>
        </p:nvSpPr>
        <p:spPr/>
        <p:txBody>
          <a:bodyPr/>
          <a:lstStyle/>
          <a:p>
            <a:fld id="{886F6614-849D-4B72-97CD-9B46CFEDD5AB}" type="slidenum">
              <a:rPr lang="en-GB" smtClean="0"/>
              <a:t>‹#›</a:t>
            </a:fld>
            <a:endParaRPr lang="en-GB" dirty="0"/>
          </a:p>
        </p:txBody>
      </p:sp>
    </p:spTree>
    <p:extLst>
      <p:ext uri="{BB962C8B-B14F-4D97-AF65-F5344CB8AC3E}">
        <p14:creationId xmlns:p14="http://schemas.microsoft.com/office/powerpoint/2010/main" val="1052405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26647"/>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A1668D-CC35-4F15-AC7A-426D450F40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A8D3A97-BDC0-4306-91CD-752E9C98C7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0A961F9-C89A-4495-97CC-68245B87E7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3168A3-293F-407F-A6DA-0E9A08562026}" type="datetimeFigureOut">
              <a:rPr lang="en-GB" smtClean="0"/>
              <a:t>14/12/2021</a:t>
            </a:fld>
            <a:endParaRPr lang="en-GB" dirty="0"/>
          </a:p>
        </p:txBody>
      </p:sp>
      <p:sp>
        <p:nvSpPr>
          <p:cNvPr id="5" name="Footer Placeholder 4">
            <a:extLst>
              <a:ext uri="{FF2B5EF4-FFF2-40B4-BE49-F238E27FC236}">
                <a16:creationId xmlns:a16="http://schemas.microsoft.com/office/drawing/2014/main" id="{5C65C1AF-1BB0-4933-9BD3-D5C525ADAC9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7DE6EB89-34B7-479C-9419-D55ABFEB95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6F6614-849D-4B72-97CD-9B46CFEDD5AB}" type="slidenum">
              <a:rPr lang="en-GB" smtClean="0"/>
              <a:t>‹#›</a:t>
            </a:fld>
            <a:endParaRPr lang="en-GB" dirty="0"/>
          </a:p>
        </p:txBody>
      </p:sp>
    </p:spTree>
    <p:extLst>
      <p:ext uri="{BB962C8B-B14F-4D97-AF65-F5344CB8AC3E}">
        <p14:creationId xmlns:p14="http://schemas.microsoft.com/office/powerpoint/2010/main" val="2194051438"/>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min-kulture.gov.hr/vijesti-8/2021-godina-citanja-u-hrvatskoj-20837/20837" TargetMode="External"/><Relationship Id="rId13" Type="http://schemas.openxmlformats.org/officeDocument/2006/relationships/image" Target="../media/image6.jpg"/><Relationship Id="rId3" Type="http://schemas.microsoft.com/office/2007/relationships/hdphoto" Target="../media/hdphoto1.wdp"/><Relationship Id="rId7" Type="http://schemas.openxmlformats.org/officeDocument/2006/relationships/image" Target="../media/image3.png"/><Relationship Id="rId12" Type="http://schemas.openxmlformats.org/officeDocument/2006/relationships/hyperlink" Target="https://www.sodobnost.com/"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s://www.ibis-grafika.hr/" TargetMode="External"/><Relationship Id="rId11" Type="http://schemas.openxmlformats.org/officeDocument/2006/relationships/image" Target="../media/image5.png"/><Relationship Id="rId5" Type="http://schemas.openxmlformats.org/officeDocument/2006/relationships/image" Target="../media/image2.png"/><Relationship Id="rId15" Type="http://schemas.openxmlformats.org/officeDocument/2006/relationships/image" Target="../media/image7.png"/><Relationship Id="rId10" Type="http://schemas.openxmlformats.org/officeDocument/2006/relationships/hyperlink" Target="http://deskkultura.hr/" TargetMode="External"/><Relationship Id="rId4" Type="http://schemas.openxmlformats.org/officeDocument/2006/relationships/hyperlink" Target="https://nasamalaknjiznica.hr/" TargetMode="External"/><Relationship Id="rId9" Type="http://schemas.openxmlformats.org/officeDocument/2006/relationships/image" Target="../media/image4.png"/><Relationship Id="rId14" Type="http://schemas.openxmlformats.org/officeDocument/2006/relationships/hyperlink" Target="http://paikejapilv.ee/"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nasamalaknjiznica.hr/" TargetMode="Externa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Layout" Target="../slideLayouts/slideLayout7.xml"/><Relationship Id="rId4" Type="http://schemas.microsoft.com/office/2007/relationships/hdphoto" Target="../media/hdphoto5.wdp"/></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slideLayout" Target="../slideLayouts/slideLayout2.xml"/><Relationship Id="rId4" Type="http://schemas.microsoft.com/office/2007/relationships/hdphoto" Target="../media/hdphoto6.wdp"/></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21.png"/><Relationship Id="rId4" Type="http://schemas.microsoft.com/office/2007/relationships/hdphoto" Target="../media/hdphoto7.wdp"/></Relationships>
</file>

<file path=ppt/slides/_rels/slide20.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5.png"/><Relationship Id="rId1" Type="http://schemas.openxmlformats.org/officeDocument/2006/relationships/slideLayout" Target="../slideLayouts/slideLayout2.xml"/><Relationship Id="rId4" Type="http://schemas.microsoft.com/office/2007/relationships/hdphoto" Target="../media/hdphoto9.wdp"/></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urn.nsk.hr/urn:nbn:hr:162:333974" TargetMode="External"/><Relationship Id="rId2" Type="http://schemas.openxmlformats.org/officeDocument/2006/relationships/hyperlink" Target="https://hrcak.srce.hr/151350" TargetMode="External"/><Relationship Id="rId1" Type="http://schemas.openxmlformats.org/officeDocument/2006/relationships/slideLayout" Target="../slideLayouts/slideLayout2.xml"/><Relationship Id="rId5" Type="http://schemas.openxmlformats.org/officeDocument/2006/relationships/hyperlink" Target="https://hrcak.srce.hr/251742" TargetMode="External"/><Relationship Id="rId4" Type="http://schemas.openxmlformats.org/officeDocument/2006/relationships/hyperlink" Target="https://www.leseforum.ch/sysModules/obxLeseforum/Artikel/464/2012_1_Kuemmerling.pdf"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mailto:nmk@ibis-grafika.hr" TargetMode="External"/><Relationship Id="rId2" Type="http://schemas.openxmlformats.org/officeDocument/2006/relationships/hyperlink" Target="mailto:danijela@ibis-grafika.hr"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3E0D0F6-B75B-46F7-BBDB-7943571FBF18}"/>
              </a:ext>
            </a:extLst>
          </p:cNvPr>
          <p:cNvSpPr/>
          <p:nvPr/>
        </p:nvSpPr>
        <p:spPr>
          <a:xfrm>
            <a:off x="11896724" y="0"/>
            <a:ext cx="295275" cy="6858000"/>
          </a:xfrm>
          <a:prstGeom prst="rect">
            <a:avLst/>
          </a:prstGeom>
          <a:solidFill>
            <a:srgbClr val="287A5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10" name="Rectangle 9">
            <a:extLst>
              <a:ext uri="{FF2B5EF4-FFF2-40B4-BE49-F238E27FC236}">
                <a16:creationId xmlns:a16="http://schemas.microsoft.com/office/drawing/2014/main" id="{2001D8F0-9A66-4524-ADF8-7E0A741C0D80}"/>
              </a:ext>
            </a:extLst>
          </p:cNvPr>
          <p:cNvSpPr/>
          <p:nvPr/>
        </p:nvSpPr>
        <p:spPr>
          <a:xfrm>
            <a:off x="10444476" y="0"/>
            <a:ext cx="295275" cy="6858000"/>
          </a:xfrm>
          <a:prstGeom prst="rect">
            <a:avLst/>
          </a:prstGeom>
          <a:solidFill>
            <a:srgbClr val="26744D"/>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pic>
        <p:nvPicPr>
          <p:cNvPr id="12" name="Picture 11">
            <a:extLst>
              <a:ext uri="{FF2B5EF4-FFF2-40B4-BE49-F238E27FC236}">
                <a16:creationId xmlns:a16="http://schemas.microsoft.com/office/drawing/2014/main" id="{CBA64A3F-FB01-483D-93B3-C684EDB6537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3336241" y="0"/>
            <a:ext cx="5519517" cy="6858000"/>
          </a:xfrm>
          <a:prstGeom prst="rect">
            <a:avLst/>
          </a:prstGeom>
          <a:ln>
            <a:noFill/>
          </a:ln>
          <a:effectLst>
            <a:softEdge rad="112500"/>
          </a:effectLst>
        </p:spPr>
      </p:pic>
      <p:pic>
        <p:nvPicPr>
          <p:cNvPr id="13" name="Picture 2" descr="NAŠA MALA KNJIŽNICA 2019./2020. - Ibis grafika">
            <a:hlinkClick r:id="rId4"/>
            <a:extLst>
              <a:ext uri="{FF2B5EF4-FFF2-40B4-BE49-F238E27FC236}">
                <a16:creationId xmlns:a16="http://schemas.microsoft.com/office/drawing/2014/main" id="{33200507-DE7E-470D-8DF3-E2DA423B248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70426" y="2193100"/>
            <a:ext cx="1144783" cy="1000248"/>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a:extLst>
              <a:ext uri="{FF2B5EF4-FFF2-40B4-BE49-F238E27FC236}">
                <a16:creationId xmlns:a16="http://schemas.microsoft.com/office/drawing/2014/main" id="{B3E7534C-482D-4660-8A6A-6DEC7FDE88B7}"/>
              </a:ext>
            </a:extLst>
          </p:cNvPr>
          <p:cNvSpPr/>
          <p:nvPr/>
        </p:nvSpPr>
        <p:spPr>
          <a:xfrm>
            <a:off x="0" y="0"/>
            <a:ext cx="295275" cy="6858000"/>
          </a:xfrm>
          <a:prstGeom prst="rect">
            <a:avLst/>
          </a:prstGeom>
          <a:solidFill>
            <a:schemeClr val="accent5">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15" name="Rectangle 14">
            <a:extLst>
              <a:ext uri="{FF2B5EF4-FFF2-40B4-BE49-F238E27FC236}">
                <a16:creationId xmlns:a16="http://schemas.microsoft.com/office/drawing/2014/main" id="{F0C08EB0-F1DF-4B4B-A6C9-CBC3DC865BD3}"/>
              </a:ext>
            </a:extLst>
          </p:cNvPr>
          <p:cNvSpPr/>
          <p:nvPr/>
        </p:nvSpPr>
        <p:spPr>
          <a:xfrm>
            <a:off x="276791" y="0"/>
            <a:ext cx="295275" cy="6858000"/>
          </a:xfrm>
          <a:prstGeom prst="rect">
            <a:avLst/>
          </a:prstGeom>
          <a:solidFill>
            <a:srgbClr val="BFE169"/>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16" name="Rectangle 15">
            <a:extLst>
              <a:ext uri="{FF2B5EF4-FFF2-40B4-BE49-F238E27FC236}">
                <a16:creationId xmlns:a16="http://schemas.microsoft.com/office/drawing/2014/main" id="{9C23F3BE-A5AF-487D-850B-E322909EEC1C}"/>
              </a:ext>
            </a:extLst>
          </p:cNvPr>
          <p:cNvSpPr/>
          <p:nvPr/>
        </p:nvSpPr>
        <p:spPr>
          <a:xfrm>
            <a:off x="581308" y="0"/>
            <a:ext cx="295275" cy="6858000"/>
          </a:xfrm>
          <a:prstGeom prst="rect">
            <a:avLst/>
          </a:prstGeom>
          <a:solidFill>
            <a:srgbClr val="21654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17" name="Rectangle 16">
            <a:extLst>
              <a:ext uri="{FF2B5EF4-FFF2-40B4-BE49-F238E27FC236}">
                <a16:creationId xmlns:a16="http://schemas.microsoft.com/office/drawing/2014/main" id="{8F8D509A-2D35-41AC-BF51-FD5DB4D46175}"/>
              </a:ext>
            </a:extLst>
          </p:cNvPr>
          <p:cNvSpPr/>
          <p:nvPr/>
        </p:nvSpPr>
        <p:spPr>
          <a:xfrm>
            <a:off x="858099" y="0"/>
            <a:ext cx="295275" cy="6858000"/>
          </a:xfrm>
          <a:prstGeom prst="rect">
            <a:avLst/>
          </a:prstGeom>
          <a:solidFill>
            <a:schemeClr val="accent4">
              <a:lumMod val="40000"/>
              <a:lumOff val="6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18" name="Rectangle 17">
            <a:extLst>
              <a:ext uri="{FF2B5EF4-FFF2-40B4-BE49-F238E27FC236}">
                <a16:creationId xmlns:a16="http://schemas.microsoft.com/office/drawing/2014/main" id="{9A7D3B57-8891-44CA-BCDF-8CB9DAF485CE}"/>
              </a:ext>
            </a:extLst>
          </p:cNvPr>
          <p:cNvSpPr/>
          <p:nvPr/>
        </p:nvSpPr>
        <p:spPr>
          <a:xfrm>
            <a:off x="1145649" y="0"/>
            <a:ext cx="295275" cy="6858000"/>
          </a:xfrm>
          <a:prstGeom prst="rect">
            <a:avLst/>
          </a:prstGeom>
          <a:solidFill>
            <a:schemeClr val="accent6">
              <a:lumMod val="40000"/>
              <a:lumOff val="6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19" name="Rectangle 18">
            <a:extLst>
              <a:ext uri="{FF2B5EF4-FFF2-40B4-BE49-F238E27FC236}">
                <a16:creationId xmlns:a16="http://schemas.microsoft.com/office/drawing/2014/main" id="{669FC263-AF96-43DB-B5E2-CF4933F5C819}"/>
              </a:ext>
            </a:extLst>
          </p:cNvPr>
          <p:cNvSpPr/>
          <p:nvPr/>
        </p:nvSpPr>
        <p:spPr>
          <a:xfrm>
            <a:off x="1437041" y="0"/>
            <a:ext cx="295275" cy="6858000"/>
          </a:xfrm>
          <a:prstGeom prst="rect">
            <a:avLst/>
          </a:prstGeom>
          <a:solidFill>
            <a:srgbClr val="009999"/>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pic>
        <p:nvPicPr>
          <p:cNvPr id="2050" name="Picture 2" descr="Ibis grafika">
            <a:hlinkClick r:id="rId6"/>
            <a:extLst>
              <a:ext uri="{FF2B5EF4-FFF2-40B4-BE49-F238E27FC236}">
                <a16:creationId xmlns:a16="http://schemas.microsoft.com/office/drawing/2014/main" id="{1149056B-1D39-48DE-8E5E-1FD4F36333A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a:stretch/>
        </p:blipFill>
        <p:spPr bwMode="auto">
          <a:xfrm>
            <a:off x="10767130" y="17450"/>
            <a:ext cx="1148079" cy="1148079"/>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9">
            <a:hlinkClick r:id="rId8"/>
            <a:extLst>
              <a:ext uri="{FF2B5EF4-FFF2-40B4-BE49-F238E27FC236}">
                <a16:creationId xmlns:a16="http://schemas.microsoft.com/office/drawing/2014/main" id="{C0396E64-F299-421B-B320-4609B0839BFD}"/>
              </a:ext>
            </a:extLst>
          </p:cNvPr>
          <p:cNvPicPr>
            <a:picLocks noChangeAspect="1"/>
          </p:cNvPicPr>
          <p:nvPr/>
        </p:nvPicPr>
        <p:blipFill rotWithShape="1">
          <a:blip r:embed="rId9"/>
          <a:srcRect l="2542" t="2383" r="5629" b="7868"/>
          <a:stretch/>
        </p:blipFill>
        <p:spPr>
          <a:xfrm>
            <a:off x="10459682" y="5960057"/>
            <a:ext cx="1732317" cy="897943"/>
          </a:xfrm>
          <a:prstGeom prst="rect">
            <a:avLst/>
          </a:prstGeom>
        </p:spPr>
      </p:pic>
      <p:pic>
        <p:nvPicPr>
          <p:cNvPr id="2057" name="Picture 2056">
            <a:hlinkClick r:id="rId10"/>
            <a:extLst>
              <a:ext uri="{FF2B5EF4-FFF2-40B4-BE49-F238E27FC236}">
                <a16:creationId xmlns:a16="http://schemas.microsoft.com/office/drawing/2014/main" id="{81E18DD9-0F05-4F8B-AF33-9412095C8D47}"/>
              </a:ext>
            </a:extLst>
          </p:cNvPr>
          <p:cNvPicPr>
            <a:picLocks noChangeAspect="1"/>
          </p:cNvPicPr>
          <p:nvPr/>
        </p:nvPicPr>
        <p:blipFill rotWithShape="1">
          <a:blip r:embed="rId11"/>
          <a:srcRect b="14106"/>
          <a:stretch/>
        </p:blipFill>
        <p:spPr>
          <a:xfrm>
            <a:off x="0" y="6341576"/>
            <a:ext cx="2422967" cy="516424"/>
          </a:xfrm>
          <a:prstGeom prst="rect">
            <a:avLst/>
          </a:prstGeom>
        </p:spPr>
      </p:pic>
      <p:pic>
        <p:nvPicPr>
          <p:cNvPr id="2061" name="Picture 2060">
            <a:hlinkClick r:id="rId12"/>
            <a:extLst>
              <a:ext uri="{FF2B5EF4-FFF2-40B4-BE49-F238E27FC236}">
                <a16:creationId xmlns:a16="http://schemas.microsoft.com/office/drawing/2014/main" id="{75C17C6B-9C9C-421C-9AEF-04D2D24C32F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444476" y="5119703"/>
            <a:ext cx="1747523" cy="321632"/>
          </a:xfrm>
          <a:prstGeom prst="rect">
            <a:avLst/>
          </a:prstGeom>
        </p:spPr>
      </p:pic>
      <p:pic>
        <p:nvPicPr>
          <p:cNvPr id="2065" name="Picture 2064">
            <a:hlinkClick r:id="rId14"/>
            <a:extLst>
              <a:ext uri="{FF2B5EF4-FFF2-40B4-BE49-F238E27FC236}">
                <a16:creationId xmlns:a16="http://schemas.microsoft.com/office/drawing/2014/main" id="{EA34502B-60A1-4456-BBC5-83257A517113}"/>
              </a:ext>
            </a:extLst>
          </p:cNvPr>
          <p:cNvPicPr>
            <a:picLocks noChangeAspect="1"/>
          </p:cNvPicPr>
          <p:nvPr/>
        </p:nvPicPr>
        <p:blipFill>
          <a:blip r:embed="rId15"/>
          <a:stretch>
            <a:fillRect/>
          </a:stretch>
        </p:blipFill>
        <p:spPr>
          <a:xfrm>
            <a:off x="10459682" y="4220920"/>
            <a:ext cx="1736018" cy="380060"/>
          </a:xfrm>
          <a:prstGeom prst="rect">
            <a:avLst/>
          </a:prstGeom>
        </p:spPr>
      </p:pic>
    </p:spTree>
    <p:extLst>
      <p:ext uri="{BB962C8B-B14F-4D97-AF65-F5344CB8AC3E}">
        <p14:creationId xmlns:p14="http://schemas.microsoft.com/office/powerpoint/2010/main" val="1988370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Effect transition="in" filter="fade">
                                      <p:cBhvr>
                                        <p:cTn id="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CC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9419D-BA83-4487-86FD-2428A7F6DD64}"/>
              </a:ext>
            </a:extLst>
          </p:cNvPr>
          <p:cNvSpPr>
            <a:spLocks noGrp="1"/>
          </p:cNvSpPr>
          <p:nvPr>
            <p:ph type="title"/>
          </p:nvPr>
        </p:nvSpPr>
        <p:spPr>
          <a:xfrm>
            <a:off x="-32933" y="1544320"/>
            <a:ext cx="3586596" cy="1036321"/>
          </a:xfrm>
        </p:spPr>
        <p:txBody>
          <a:bodyPr>
            <a:normAutofit/>
          </a:bodyPr>
          <a:lstStyle/>
          <a:p>
            <a:r>
              <a:rPr lang="hr-HR" b="1" dirty="0">
                <a:solidFill>
                  <a:schemeClr val="accent6">
                    <a:lumMod val="40000"/>
                    <a:lumOff val="60000"/>
                  </a:schemeClr>
                </a:solidFill>
                <a:latin typeface="+mn-lt"/>
              </a:rPr>
              <a:t> </a:t>
            </a:r>
            <a:r>
              <a:rPr lang="hr-HR" sz="4800" b="1" dirty="0">
                <a:solidFill>
                  <a:schemeClr val="accent6">
                    <a:lumMod val="40000"/>
                    <a:lumOff val="60000"/>
                  </a:schemeClr>
                </a:solidFill>
                <a:latin typeface="+mn-lt"/>
              </a:rPr>
              <a:t>S A D R Ž A J:</a:t>
            </a:r>
            <a:endParaRPr lang="en-GB" b="1" dirty="0">
              <a:solidFill>
                <a:schemeClr val="accent6">
                  <a:lumMod val="40000"/>
                  <a:lumOff val="60000"/>
                </a:schemeClr>
              </a:solidFill>
              <a:latin typeface="+mn-lt"/>
            </a:endParaRPr>
          </a:p>
        </p:txBody>
      </p:sp>
      <p:sp>
        <p:nvSpPr>
          <p:cNvPr id="3" name="Content Placeholder 2">
            <a:extLst>
              <a:ext uri="{FF2B5EF4-FFF2-40B4-BE49-F238E27FC236}">
                <a16:creationId xmlns:a16="http://schemas.microsoft.com/office/drawing/2014/main" id="{2A941663-0DFC-4644-91C9-DAF5EAC79A69}"/>
              </a:ext>
            </a:extLst>
          </p:cNvPr>
          <p:cNvSpPr>
            <a:spLocks noGrp="1"/>
          </p:cNvSpPr>
          <p:nvPr>
            <p:ph idx="1"/>
          </p:nvPr>
        </p:nvSpPr>
        <p:spPr>
          <a:xfrm>
            <a:off x="4235389" y="617217"/>
            <a:ext cx="6651999" cy="5867403"/>
          </a:xfrm>
        </p:spPr>
        <p:txBody>
          <a:bodyPr>
            <a:normAutofit/>
          </a:bodyPr>
          <a:lstStyle/>
          <a:p>
            <a:pPr>
              <a:lnSpc>
                <a:spcPct val="110000"/>
              </a:lnSpc>
            </a:pPr>
            <a:r>
              <a:rPr lang="hr-HR" b="1" dirty="0">
                <a:solidFill>
                  <a:schemeClr val="bg1"/>
                </a:solidFill>
                <a:latin typeface="+mj-lt"/>
              </a:rPr>
              <a:t>NAŠA MALA KNJIŽNICA</a:t>
            </a:r>
          </a:p>
          <a:p>
            <a:pPr>
              <a:lnSpc>
                <a:spcPct val="110000"/>
              </a:lnSpc>
            </a:pPr>
            <a:r>
              <a:rPr lang="hr-HR" b="1" dirty="0">
                <a:solidFill>
                  <a:schemeClr val="bg1"/>
                </a:solidFill>
                <a:latin typeface="+mj-lt"/>
              </a:rPr>
              <a:t>O SLIKOVNICAMA, RAZVOJU I PISMENOSTI</a:t>
            </a:r>
          </a:p>
          <a:p>
            <a:pPr>
              <a:lnSpc>
                <a:spcPct val="110000"/>
              </a:lnSpc>
            </a:pPr>
            <a:r>
              <a:rPr lang="hr-HR" b="1" dirty="0">
                <a:solidFill>
                  <a:schemeClr val="bg1"/>
                </a:solidFill>
                <a:latin typeface="+mj-lt"/>
              </a:rPr>
              <a:t>MOJA BAKA NE ZNA TKO SAM</a:t>
            </a:r>
          </a:p>
          <a:p>
            <a:pPr lvl="3">
              <a:lnSpc>
                <a:spcPct val="110000"/>
              </a:lnSpc>
            </a:pPr>
            <a:r>
              <a:rPr lang="hr-HR" dirty="0">
                <a:solidFill>
                  <a:schemeClr val="bg1"/>
                </a:solidFill>
                <a:latin typeface="+mj-lt"/>
              </a:rPr>
              <a:t>O AUTORICI I ILUSTRATORICI</a:t>
            </a:r>
          </a:p>
          <a:p>
            <a:pPr lvl="3">
              <a:lnSpc>
                <a:spcPct val="110000"/>
              </a:lnSpc>
            </a:pPr>
            <a:r>
              <a:rPr lang="hr-HR" dirty="0">
                <a:solidFill>
                  <a:schemeClr val="bg1"/>
                </a:solidFill>
                <a:latin typeface="+mj-lt"/>
              </a:rPr>
              <a:t>O BAKAMA</a:t>
            </a:r>
          </a:p>
          <a:p>
            <a:pPr>
              <a:lnSpc>
                <a:spcPct val="110000"/>
              </a:lnSpc>
            </a:pPr>
            <a:r>
              <a:rPr lang="hr-HR" b="1" dirty="0">
                <a:solidFill>
                  <a:schemeClr val="bg1"/>
                </a:solidFill>
                <a:latin typeface="+mj-lt"/>
              </a:rPr>
              <a:t>ZAŠTO BAŠ OVA SLIKOVNICA?</a:t>
            </a:r>
          </a:p>
          <a:p>
            <a:pPr lvl="3">
              <a:lnSpc>
                <a:spcPct val="110000"/>
              </a:lnSpc>
            </a:pPr>
            <a:r>
              <a:rPr lang="hr-HR" dirty="0">
                <a:solidFill>
                  <a:schemeClr val="bg1"/>
                </a:solidFill>
                <a:latin typeface="+mj-lt"/>
              </a:rPr>
              <a:t>O KONTEKSTUALNIM PRISTUPIMA</a:t>
            </a:r>
          </a:p>
          <a:p>
            <a:pPr>
              <a:lnSpc>
                <a:spcPct val="110000"/>
              </a:lnSpc>
            </a:pPr>
            <a:r>
              <a:rPr lang="hr-HR" b="1" dirty="0">
                <a:solidFill>
                  <a:schemeClr val="bg1"/>
                </a:solidFill>
                <a:latin typeface="+mj-lt"/>
              </a:rPr>
              <a:t>TEKST I ILUSTRACIJE</a:t>
            </a:r>
          </a:p>
          <a:p>
            <a:pPr>
              <a:lnSpc>
                <a:spcPct val="110000"/>
              </a:lnSpc>
            </a:pPr>
            <a:r>
              <a:rPr lang="hr-HR" b="1" dirty="0">
                <a:solidFill>
                  <a:schemeClr val="bg1"/>
                </a:solidFill>
                <a:latin typeface="+mj-lt"/>
              </a:rPr>
              <a:t>KREATIVNA KNJIŽICA</a:t>
            </a:r>
          </a:p>
          <a:p>
            <a:pPr>
              <a:lnSpc>
                <a:spcPct val="110000"/>
              </a:lnSpc>
            </a:pPr>
            <a:r>
              <a:rPr lang="hr-HR" b="1" dirty="0">
                <a:solidFill>
                  <a:schemeClr val="bg1"/>
                </a:solidFill>
                <a:latin typeface="+mj-lt"/>
              </a:rPr>
              <a:t>RASPRAVA (dodani komentari i ideje)</a:t>
            </a:r>
          </a:p>
          <a:p>
            <a:pPr>
              <a:lnSpc>
                <a:spcPct val="110000"/>
              </a:lnSpc>
            </a:pPr>
            <a:r>
              <a:rPr lang="hr-HR" sz="1800" b="1" dirty="0">
                <a:solidFill>
                  <a:schemeClr val="bg1"/>
                </a:solidFill>
                <a:latin typeface="+mj-lt"/>
              </a:rPr>
              <a:t>LITERATURA i zahvala</a:t>
            </a:r>
          </a:p>
          <a:p>
            <a:endParaRPr lang="hr-HR" dirty="0">
              <a:solidFill>
                <a:schemeClr val="bg1"/>
              </a:solidFill>
            </a:endParaRPr>
          </a:p>
        </p:txBody>
      </p:sp>
      <p:sp>
        <p:nvSpPr>
          <p:cNvPr id="4" name="Rectangle 3">
            <a:extLst>
              <a:ext uri="{FF2B5EF4-FFF2-40B4-BE49-F238E27FC236}">
                <a16:creationId xmlns:a16="http://schemas.microsoft.com/office/drawing/2014/main" id="{23E0D0F6-B75B-46F7-BBDB-7943571FBF18}"/>
              </a:ext>
            </a:extLst>
          </p:cNvPr>
          <p:cNvSpPr/>
          <p:nvPr/>
        </p:nvSpPr>
        <p:spPr>
          <a:xfrm>
            <a:off x="11896724" y="0"/>
            <a:ext cx="295275" cy="6858000"/>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1058D8EA-6496-4CD2-805E-2645C268B3B9}"/>
              </a:ext>
            </a:extLst>
          </p:cNvPr>
          <p:cNvSpPr/>
          <p:nvPr/>
        </p:nvSpPr>
        <p:spPr>
          <a:xfrm>
            <a:off x="11324658" y="0"/>
            <a:ext cx="295275" cy="6858000"/>
          </a:xfrm>
          <a:prstGeom prst="rect">
            <a:avLst/>
          </a:prstGeom>
          <a:solidFill>
            <a:srgbClr val="194B3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E49C0E2E-97B0-49DE-A884-7622ABFC4BD6}"/>
              </a:ext>
            </a:extLst>
          </p:cNvPr>
          <p:cNvSpPr/>
          <p:nvPr/>
        </p:nvSpPr>
        <p:spPr>
          <a:xfrm>
            <a:off x="10739751" y="0"/>
            <a:ext cx="295275" cy="6858000"/>
          </a:xfrm>
          <a:prstGeom prst="rect">
            <a:avLst/>
          </a:prstGeom>
          <a:solidFill>
            <a:schemeClr val="accent6">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D93B1353-8D9A-4BB0-8C08-940035A77ECC}"/>
              </a:ext>
            </a:extLst>
          </p:cNvPr>
          <p:cNvSpPr/>
          <p:nvPr/>
        </p:nvSpPr>
        <p:spPr>
          <a:xfrm>
            <a:off x="11601449" y="0"/>
            <a:ext cx="295275" cy="6858000"/>
          </a:xfrm>
          <a:prstGeom prst="rect">
            <a:avLst/>
          </a:prstGeom>
          <a:solidFill>
            <a:srgbClr val="92D05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44DB59D0-30F1-4D42-9827-A053FCD11FF1}"/>
              </a:ext>
            </a:extLst>
          </p:cNvPr>
          <p:cNvSpPr/>
          <p:nvPr/>
        </p:nvSpPr>
        <p:spPr>
          <a:xfrm>
            <a:off x="11025784" y="0"/>
            <a:ext cx="295275" cy="6858000"/>
          </a:xfrm>
          <a:prstGeom prst="rect">
            <a:avLst/>
          </a:prstGeom>
          <a:solidFill>
            <a:schemeClr val="accent4">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pic>
        <p:nvPicPr>
          <p:cNvPr id="14" name="Picture 13">
            <a:extLst>
              <a:ext uri="{FF2B5EF4-FFF2-40B4-BE49-F238E27FC236}">
                <a16:creationId xmlns:a16="http://schemas.microsoft.com/office/drawing/2014/main" id="{8EDC5893-F904-4F78-B517-80D11271FECF}"/>
              </a:ext>
            </a:extLst>
          </p:cNvPr>
          <p:cNvPicPr>
            <a:picLocks noChangeAspect="1"/>
          </p:cNvPicPr>
          <p:nvPr/>
        </p:nvPicPr>
        <p:blipFill rotWithShape="1">
          <a:blip r:embed="rId2"/>
          <a:srcRect l="14937" r="3780"/>
          <a:stretch/>
        </p:blipFill>
        <p:spPr>
          <a:xfrm>
            <a:off x="0" y="2255521"/>
            <a:ext cx="3462962" cy="4602480"/>
          </a:xfrm>
          <a:prstGeom prst="rect">
            <a:avLst/>
          </a:prstGeom>
        </p:spPr>
      </p:pic>
    </p:spTree>
    <p:extLst>
      <p:ext uri="{BB962C8B-B14F-4D97-AF65-F5344CB8AC3E}">
        <p14:creationId xmlns:p14="http://schemas.microsoft.com/office/powerpoint/2010/main" val="1154263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6666"/>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3E0D0F6-B75B-46F7-BBDB-7943571FBF18}"/>
              </a:ext>
            </a:extLst>
          </p:cNvPr>
          <p:cNvSpPr/>
          <p:nvPr/>
        </p:nvSpPr>
        <p:spPr>
          <a:xfrm>
            <a:off x="11896724" y="0"/>
            <a:ext cx="295275" cy="6858000"/>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1058D8EA-6496-4CD2-805E-2645C268B3B9}"/>
              </a:ext>
            </a:extLst>
          </p:cNvPr>
          <p:cNvSpPr/>
          <p:nvPr/>
        </p:nvSpPr>
        <p:spPr>
          <a:xfrm>
            <a:off x="11293333" y="0"/>
            <a:ext cx="295275" cy="6858000"/>
          </a:xfrm>
          <a:prstGeom prst="rect">
            <a:avLst/>
          </a:prstGeom>
          <a:solidFill>
            <a:srgbClr val="194B3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E49C0E2E-97B0-49DE-A884-7622ABFC4BD6}"/>
              </a:ext>
            </a:extLst>
          </p:cNvPr>
          <p:cNvSpPr/>
          <p:nvPr/>
        </p:nvSpPr>
        <p:spPr>
          <a:xfrm>
            <a:off x="10739751" y="0"/>
            <a:ext cx="295275" cy="6858000"/>
          </a:xfrm>
          <a:prstGeom prst="rect">
            <a:avLst/>
          </a:prstGeom>
          <a:solidFill>
            <a:schemeClr val="accent6">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D93B1353-8D9A-4BB0-8C08-940035A77ECC}"/>
              </a:ext>
            </a:extLst>
          </p:cNvPr>
          <p:cNvSpPr/>
          <p:nvPr/>
        </p:nvSpPr>
        <p:spPr>
          <a:xfrm>
            <a:off x="11601449" y="0"/>
            <a:ext cx="295275" cy="6858000"/>
          </a:xfrm>
          <a:prstGeom prst="rect">
            <a:avLst/>
          </a:prstGeom>
          <a:solidFill>
            <a:srgbClr val="92D05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44DB59D0-30F1-4D42-9827-A053FCD11FF1}"/>
              </a:ext>
            </a:extLst>
          </p:cNvPr>
          <p:cNvSpPr/>
          <p:nvPr/>
        </p:nvSpPr>
        <p:spPr>
          <a:xfrm>
            <a:off x="11016542" y="0"/>
            <a:ext cx="295275" cy="6858000"/>
          </a:xfrm>
          <a:prstGeom prst="rect">
            <a:avLst/>
          </a:prstGeom>
          <a:solidFill>
            <a:schemeClr val="accent4">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10" name="Rectangle 9">
            <a:extLst>
              <a:ext uri="{FF2B5EF4-FFF2-40B4-BE49-F238E27FC236}">
                <a16:creationId xmlns:a16="http://schemas.microsoft.com/office/drawing/2014/main" id="{2001D8F0-9A66-4524-ADF8-7E0A741C0D80}"/>
              </a:ext>
            </a:extLst>
          </p:cNvPr>
          <p:cNvSpPr/>
          <p:nvPr/>
        </p:nvSpPr>
        <p:spPr>
          <a:xfrm>
            <a:off x="10444476" y="0"/>
            <a:ext cx="295275" cy="6858000"/>
          </a:xfrm>
          <a:prstGeom prst="rect">
            <a:avLst/>
          </a:prstGeom>
          <a:solidFill>
            <a:srgbClr val="00808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12" name="Content Placeholder 2">
            <a:extLst>
              <a:ext uri="{FF2B5EF4-FFF2-40B4-BE49-F238E27FC236}">
                <a16:creationId xmlns:a16="http://schemas.microsoft.com/office/drawing/2014/main" id="{4E04F92D-330E-4F75-88FC-5D66CE6D749A}"/>
              </a:ext>
            </a:extLst>
          </p:cNvPr>
          <p:cNvSpPr>
            <a:spLocks noGrp="1"/>
          </p:cNvSpPr>
          <p:nvPr>
            <p:ph idx="1"/>
          </p:nvPr>
        </p:nvSpPr>
        <p:spPr>
          <a:xfrm>
            <a:off x="508000" y="886059"/>
            <a:ext cx="9239177" cy="5382661"/>
          </a:xfrm>
        </p:spPr>
        <p:txBody>
          <a:bodyPr>
            <a:normAutofit/>
          </a:bodyPr>
          <a:lstStyle/>
          <a:p>
            <a:pPr marL="0" indent="0">
              <a:buNone/>
            </a:pPr>
            <a:r>
              <a:rPr lang="hr-HR" sz="3600" b="1" dirty="0">
                <a:solidFill>
                  <a:schemeClr val="bg1"/>
                </a:solidFill>
                <a:latin typeface="+mj-lt"/>
              </a:rPr>
              <a:t>NAŠA MALA KNJIŽNICA</a:t>
            </a:r>
            <a:r>
              <a:rPr lang="hr-HR" sz="3200" dirty="0">
                <a:solidFill>
                  <a:schemeClr val="bg1"/>
                </a:solidFill>
                <a:latin typeface="+mj-lt"/>
              </a:rPr>
              <a:t> </a:t>
            </a:r>
            <a:br>
              <a:rPr lang="hr-HR" sz="3200" dirty="0">
                <a:solidFill>
                  <a:schemeClr val="bg1"/>
                </a:solidFill>
                <a:latin typeface="+mj-lt"/>
              </a:rPr>
            </a:br>
            <a:endParaRPr lang="hr-HR" sz="3200" dirty="0">
              <a:solidFill>
                <a:schemeClr val="bg1"/>
              </a:solidFill>
              <a:latin typeface="+mj-lt"/>
            </a:endParaRPr>
          </a:p>
          <a:p>
            <a:r>
              <a:rPr lang="hr-HR" sz="2400" dirty="0">
                <a:solidFill>
                  <a:schemeClr val="bg1"/>
                </a:solidFill>
                <a:effectLst/>
                <a:latin typeface="+mj-lt"/>
                <a:ea typeface="Calibri" panose="020F0502020204030204" pitchFamily="34" charset="0"/>
                <a:cs typeface="Times New Roman" panose="02020603050405020304" pitchFamily="18" charset="0"/>
              </a:rPr>
              <a:t>međunarodni projekt </a:t>
            </a:r>
          </a:p>
          <a:p>
            <a:endParaRPr lang="hr-HR" sz="2400" dirty="0">
              <a:solidFill>
                <a:schemeClr val="bg1"/>
              </a:solidFill>
              <a:effectLst/>
              <a:latin typeface="+mj-lt"/>
              <a:ea typeface="Calibri" panose="020F0502020204030204" pitchFamily="34" charset="0"/>
              <a:cs typeface="Times New Roman" panose="02020603050405020304" pitchFamily="18" charset="0"/>
            </a:endParaRPr>
          </a:p>
          <a:p>
            <a:r>
              <a:rPr lang="hr-HR" sz="2400" dirty="0">
                <a:solidFill>
                  <a:schemeClr val="bg1"/>
                </a:solidFill>
                <a:latin typeface="+mj-lt"/>
                <a:ea typeface="Calibri" panose="020F0502020204030204" pitchFamily="34" charset="0"/>
                <a:cs typeface="Times New Roman" panose="02020603050405020304" pitchFamily="18" charset="0"/>
              </a:rPr>
              <a:t>suvremena</a:t>
            </a:r>
            <a:r>
              <a:rPr lang="hr-HR" sz="2400" dirty="0">
                <a:solidFill>
                  <a:schemeClr val="bg1"/>
                </a:solidFill>
                <a:effectLst/>
                <a:latin typeface="+mj-lt"/>
                <a:ea typeface="Calibri" panose="020F0502020204030204" pitchFamily="34" charset="0"/>
                <a:cs typeface="Times New Roman" panose="02020603050405020304" pitchFamily="18" charset="0"/>
              </a:rPr>
              <a:t> dječja literatura za djecu od najmlađeg vrtićkog do starijeg osnovnoškolskog uzrasta</a:t>
            </a:r>
          </a:p>
          <a:p>
            <a:pPr marL="0" indent="0">
              <a:buNone/>
            </a:pPr>
            <a:endParaRPr lang="hr-HR" sz="2400" dirty="0">
              <a:solidFill>
                <a:schemeClr val="bg1"/>
              </a:solidFill>
              <a:latin typeface="+mj-lt"/>
              <a:ea typeface="Calibri" panose="020F0502020204030204" pitchFamily="34" charset="0"/>
              <a:cs typeface="Times New Roman" panose="02020603050405020304" pitchFamily="18" charset="0"/>
            </a:endParaRPr>
          </a:p>
          <a:p>
            <a:pPr marL="0" indent="0">
              <a:buNone/>
            </a:pPr>
            <a:r>
              <a:rPr lang="hr-HR" sz="2400" dirty="0">
                <a:solidFill>
                  <a:schemeClr val="bg1"/>
                </a:solidFill>
                <a:effectLst/>
                <a:latin typeface="+mj-lt"/>
                <a:ea typeface="Calibri" panose="020F0502020204030204" pitchFamily="34" charset="0"/>
                <a:cs typeface="Times New Roman" panose="02020603050405020304" pitchFamily="18" charset="0"/>
              </a:rPr>
              <a:t>Svrha ovog projekta je </a:t>
            </a:r>
            <a:r>
              <a:rPr lang="hr-HR" sz="2400" b="1" i="1" dirty="0">
                <a:solidFill>
                  <a:schemeClr val="bg1"/>
                </a:solidFill>
                <a:effectLst/>
                <a:latin typeface="+mj-lt"/>
                <a:ea typeface="Calibri" panose="020F0502020204030204" pitchFamily="34" charset="0"/>
                <a:cs typeface="Times New Roman" panose="02020603050405020304" pitchFamily="18" charset="0"/>
              </a:rPr>
              <a:t>ponuditi</a:t>
            </a:r>
            <a:r>
              <a:rPr lang="hr-HR" sz="2400" dirty="0">
                <a:solidFill>
                  <a:schemeClr val="bg1"/>
                </a:solidFill>
                <a:effectLst/>
                <a:latin typeface="+mj-lt"/>
                <a:ea typeface="Calibri" panose="020F0502020204030204" pitchFamily="34" charset="0"/>
                <a:cs typeface="Times New Roman" panose="02020603050405020304" pitchFamily="18" charset="0"/>
              </a:rPr>
              <a:t> djeci knjigu koja zaokuplja pažnju svojim cjelokupnim sadržajem, </a:t>
            </a:r>
            <a:r>
              <a:rPr lang="hr-HR" sz="2400" b="1" i="1" dirty="0">
                <a:solidFill>
                  <a:schemeClr val="bg1"/>
                </a:solidFill>
                <a:effectLst/>
                <a:latin typeface="+mj-lt"/>
                <a:ea typeface="Calibri" panose="020F0502020204030204" pitchFamily="34" charset="0"/>
                <a:cs typeface="Times New Roman" panose="02020603050405020304" pitchFamily="18" charset="0"/>
              </a:rPr>
              <a:t>potaknuti</a:t>
            </a:r>
            <a:r>
              <a:rPr lang="hr-HR" sz="2400" dirty="0">
                <a:solidFill>
                  <a:schemeClr val="bg1"/>
                </a:solidFill>
                <a:effectLst/>
                <a:latin typeface="+mj-lt"/>
                <a:ea typeface="Calibri" panose="020F0502020204030204" pitchFamily="34" charset="0"/>
                <a:cs typeface="Times New Roman" panose="02020603050405020304" pitchFamily="18" charset="0"/>
              </a:rPr>
              <a:t> na čitanje uz promišljanje i </a:t>
            </a:r>
            <a:r>
              <a:rPr lang="hr-HR" sz="2400" b="1" i="1" dirty="0">
                <a:solidFill>
                  <a:schemeClr val="bg1"/>
                </a:solidFill>
                <a:effectLst/>
                <a:latin typeface="+mj-lt"/>
                <a:ea typeface="Calibri" panose="020F0502020204030204" pitchFamily="34" charset="0"/>
                <a:cs typeface="Times New Roman" panose="02020603050405020304" pitchFamily="18" charset="0"/>
              </a:rPr>
              <a:t>aktivno sudjelovati</a:t>
            </a:r>
            <a:r>
              <a:rPr lang="hr-HR" sz="2400" dirty="0">
                <a:solidFill>
                  <a:schemeClr val="bg1"/>
                </a:solidFill>
                <a:effectLst/>
                <a:latin typeface="+mj-lt"/>
                <a:ea typeface="Calibri" panose="020F0502020204030204" pitchFamily="34" charset="0"/>
                <a:cs typeface="Times New Roman" panose="02020603050405020304" pitchFamily="18" charset="0"/>
              </a:rPr>
              <a:t> u stvaranju publike koja razmišlja, analizira i usmjereno djeluje na svim područjima društvenog života.</a:t>
            </a:r>
            <a:endParaRPr lang="en-GB" sz="3200" dirty="0">
              <a:solidFill>
                <a:schemeClr val="bg1"/>
              </a:solidFill>
              <a:effectLst/>
              <a:latin typeface="+mj-lt"/>
              <a:ea typeface="Calibri" panose="020F0502020204030204" pitchFamily="34" charset="0"/>
              <a:cs typeface="Times New Roman" panose="02020603050405020304" pitchFamily="18" charset="0"/>
            </a:endParaRPr>
          </a:p>
          <a:p>
            <a:pPr marL="0" indent="0">
              <a:buNone/>
            </a:pPr>
            <a:endParaRPr lang="en-GB" dirty="0">
              <a:solidFill>
                <a:schemeClr val="bg1"/>
              </a:solidFill>
            </a:endParaRPr>
          </a:p>
        </p:txBody>
      </p:sp>
      <p:pic>
        <p:nvPicPr>
          <p:cNvPr id="13" name="Picture 2" descr="NAŠA MALA KNJIŽNICA 2019./2020. - Ibis grafika">
            <a:hlinkClick r:id="rId2"/>
            <a:extLst>
              <a:ext uri="{FF2B5EF4-FFF2-40B4-BE49-F238E27FC236}">
                <a16:creationId xmlns:a16="http://schemas.microsoft.com/office/drawing/2014/main" id="{EF50B794-313A-4A00-852B-7931252866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58711" y="0"/>
            <a:ext cx="1733288" cy="151445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F55E1820-1472-4E1D-B450-45BDE5401EC8}"/>
              </a:ext>
            </a:extLst>
          </p:cNvPr>
          <p:cNvPicPr>
            <a:picLocks noChangeAspect="1"/>
          </p:cNvPicPr>
          <p:nvPr/>
        </p:nvPicPr>
        <p:blipFill>
          <a:blip r:embed="rId4"/>
          <a:stretch>
            <a:fillRect/>
          </a:stretch>
        </p:blipFill>
        <p:spPr>
          <a:xfrm>
            <a:off x="10444476" y="5151120"/>
            <a:ext cx="868308" cy="1706880"/>
          </a:xfrm>
          <a:prstGeom prst="rect">
            <a:avLst/>
          </a:prstGeom>
        </p:spPr>
      </p:pic>
    </p:spTree>
    <p:extLst>
      <p:ext uri="{BB962C8B-B14F-4D97-AF65-F5344CB8AC3E}">
        <p14:creationId xmlns:p14="http://schemas.microsoft.com/office/powerpoint/2010/main" val="3931447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99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9419D-BA83-4487-86FD-2428A7F6DD64}"/>
              </a:ext>
            </a:extLst>
          </p:cNvPr>
          <p:cNvSpPr>
            <a:spLocks noGrp="1"/>
          </p:cNvSpPr>
          <p:nvPr>
            <p:ph type="title"/>
          </p:nvPr>
        </p:nvSpPr>
        <p:spPr>
          <a:xfrm>
            <a:off x="838200" y="365125"/>
            <a:ext cx="7452360" cy="925195"/>
          </a:xfrm>
        </p:spPr>
        <p:txBody>
          <a:bodyPr>
            <a:normAutofit/>
          </a:bodyPr>
          <a:lstStyle/>
          <a:p>
            <a:r>
              <a:rPr lang="hr-HR" sz="4000" b="1" dirty="0">
                <a:solidFill>
                  <a:schemeClr val="bg1"/>
                </a:solidFill>
              </a:rPr>
              <a:t>…kakva je to DOBRA SLIKOVNICA?</a:t>
            </a:r>
            <a:endParaRPr lang="en-GB" sz="4000" b="1" dirty="0">
              <a:solidFill>
                <a:schemeClr val="bg1"/>
              </a:solidFill>
            </a:endParaRPr>
          </a:p>
        </p:txBody>
      </p:sp>
      <p:sp>
        <p:nvSpPr>
          <p:cNvPr id="3" name="Content Placeholder 2">
            <a:extLst>
              <a:ext uri="{FF2B5EF4-FFF2-40B4-BE49-F238E27FC236}">
                <a16:creationId xmlns:a16="http://schemas.microsoft.com/office/drawing/2014/main" id="{2A941663-0DFC-4644-91C9-DAF5EAC79A69}"/>
              </a:ext>
            </a:extLst>
          </p:cNvPr>
          <p:cNvSpPr>
            <a:spLocks noGrp="1"/>
          </p:cNvSpPr>
          <p:nvPr>
            <p:ph idx="1"/>
          </p:nvPr>
        </p:nvSpPr>
        <p:spPr>
          <a:xfrm>
            <a:off x="721887" y="1850073"/>
            <a:ext cx="9593435" cy="4550728"/>
          </a:xfrm>
        </p:spPr>
        <p:txBody>
          <a:bodyPr/>
          <a:lstStyle/>
          <a:p>
            <a:pPr marL="0" indent="0">
              <a:buNone/>
            </a:pPr>
            <a:r>
              <a:rPr lang="hr-HR" sz="2000" dirty="0">
                <a:solidFill>
                  <a:schemeClr val="bg1"/>
                </a:solidFill>
                <a:latin typeface="Calibri" panose="020F0502020204030204" pitchFamily="34" charset="0"/>
                <a:ea typeface="Calibri" panose="020F0502020204030204" pitchFamily="34" charset="0"/>
              </a:rPr>
              <a:t>(Batarelo–Kokić, 2015.)</a:t>
            </a:r>
            <a:endParaRPr lang="hr-HR" sz="2000" dirty="0">
              <a:solidFill>
                <a:schemeClr val="bg1"/>
              </a:solidFill>
              <a:effectLst/>
              <a:latin typeface="Calibri" panose="020F0502020204030204" pitchFamily="34" charset="0"/>
              <a:ea typeface="Calibri" panose="020F0502020204030204" pitchFamily="34" charset="0"/>
            </a:endParaRPr>
          </a:p>
          <a:p>
            <a:pPr marL="0" indent="0">
              <a:buNone/>
            </a:pPr>
            <a:r>
              <a:rPr lang="hr-HR" dirty="0">
                <a:solidFill>
                  <a:schemeClr val="bg1"/>
                </a:solidFill>
                <a:latin typeface="Calibri" panose="020F0502020204030204" pitchFamily="34" charset="0"/>
                <a:ea typeface="Calibri" panose="020F0502020204030204" pitchFamily="34" charset="0"/>
              </a:rPr>
              <a:t>Kvalitetna je s</a:t>
            </a:r>
            <a:r>
              <a:rPr lang="hr-HR" dirty="0">
                <a:solidFill>
                  <a:schemeClr val="bg1"/>
                </a:solidFill>
                <a:effectLst/>
                <a:latin typeface="Calibri" panose="020F0502020204030204" pitchFamily="34" charset="0"/>
                <a:ea typeface="Calibri" panose="020F0502020204030204" pitchFamily="34" charset="0"/>
              </a:rPr>
              <a:t>likovnica ona s „jasnom strukturom, temom i primjerenim sadržajem – kriterijima koji pomažu djeci u upoznavanju okoline i jezičnom razvoju.”</a:t>
            </a:r>
          </a:p>
          <a:p>
            <a:pPr marL="0" indent="0">
              <a:buNone/>
            </a:pPr>
            <a:endParaRPr lang="hr-HR" dirty="0">
              <a:solidFill>
                <a:schemeClr val="bg1"/>
              </a:solidFill>
              <a:effectLst/>
              <a:latin typeface="Calibri" panose="020F0502020204030204" pitchFamily="34" charset="0"/>
              <a:ea typeface="Calibri" panose="020F0502020204030204" pitchFamily="34" charset="0"/>
            </a:endParaRPr>
          </a:p>
          <a:p>
            <a:pPr marL="0" indent="0">
              <a:buNone/>
            </a:pPr>
            <a:r>
              <a:rPr lang="hr-HR" sz="2000" dirty="0">
                <a:solidFill>
                  <a:schemeClr val="bg1"/>
                </a:solidFill>
              </a:rPr>
              <a:t>(Balić-Šimrak, 2012.)</a:t>
            </a:r>
          </a:p>
          <a:p>
            <a:pPr marL="0" indent="0">
              <a:buNone/>
            </a:pPr>
            <a:r>
              <a:rPr lang="hr-HR" dirty="0">
                <a:solidFill>
                  <a:schemeClr val="bg1"/>
                </a:solidFill>
                <a:latin typeface="Calibri" panose="020F0502020204030204" pitchFamily="34" charset="0"/>
                <a:ea typeface="Calibri" panose="020F0502020204030204" pitchFamily="34" charset="0"/>
                <a:cs typeface="Calibri" panose="020F0502020204030204" pitchFamily="34" charset="0"/>
              </a:rPr>
              <a:t>Kvalitetna slikovnica podrazumijeva „</a:t>
            </a:r>
            <a:r>
              <a:rPr lang="hr-HR" dirty="0">
                <a:solidFill>
                  <a:schemeClr val="bg1"/>
                </a:solidFill>
                <a:effectLst/>
                <a:latin typeface="Calibri" panose="020F0502020204030204" pitchFamily="34" charset="0"/>
                <a:ea typeface="Calibri" panose="020F0502020204030204" pitchFamily="34" charset="0"/>
                <a:cs typeface="Calibri" panose="020F0502020204030204" pitchFamily="34" charset="0"/>
              </a:rPr>
              <a:t>stilsku pročišćenost, harmoniju i ritam boja te jedinstvenu kompoziciju kao kriterije dobre slikovnice koja dijete potiče na djelovanje sukladno svojoj dobi”.</a:t>
            </a:r>
          </a:p>
          <a:p>
            <a:pPr marL="0" indent="0">
              <a:buNone/>
            </a:pPr>
            <a:endParaRPr lang="en-GB" sz="2000" dirty="0">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23E0D0F6-B75B-46F7-BBDB-7943571FBF18}"/>
              </a:ext>
            </a:extLst>
          </p:cNvPr>
          <p:cNvSpPr/>
          <p:nvPr/>
        </p:nvSpPr>
        <p:spPr>
          <a:xfrm>
            <a:off x="11896724" y="0"/>
            <a:ext cx="295275" cy="6858000"/>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1058D8EA-6496-4CD2-805E-2645C268B3B9}"/>
              </a:ext>
            </a:extLst>
          </p:cNvPr>
          <p:cNvSpPr/>
          <p:nvPr/>
        </p:nvSpPr>
        <p:spPr>
          <a:xfrm>
            <a:off x="11293333" y="0"/>
            <a:ext cx="295275" cy="6858000"/>
          </a:xfrm>
          <a:prstGeom prst="rect">
            <a:avLst/>
          </a:prstGeom>
          <a:solidFill>
            <a:srgbClr val="194B3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E49C0E2E-97B0-49DE-A884-7622ABFC4BD6}"/>
              </a:ext>
            </a:extLst>
          </p:cNvPr>
          <p:cNvSpPr/>
          <p:nvPr/>
        </p:nvSpPr>
        <p:spPr>
          <a:xfrm>
            <a:off x="10739751" y="0"/>
            <a:ext cx="295275" cy="6858000"/>
          </a:xfrm>
          <a:prstGeom prst="rect">
            <a:avLst/>
          </a:prstGeom>
          <a:solidFill>
            <a:schemeClr val="accent6">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D93B1353-8D9A-4BB0-8C08-940035A77ECC}"/>
              </a:ext>
            </a:extLst>
          </p:cNvPr>
          <p:cNvSpPr/>
          <p:nvPr/>
        </p:nvSpPr>
        <p:spPr>
          <a:xfrm>
            <a:off x="11601449" y="0"/>
            <a:ext cx="295275" cy="6858000"/>
          </a:xfrm>
          <a:prstGeom prst="rect">
            <a:avLst/>
          </a:prstGeom>
          <a:solidFill>
            <a:srgbClr val="92D05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44DB59D0-30F1-4D42-9827-A053FCD11FF1}"/>
              </a:ext>
            </a:extLst>
          </p:cNvPr>
          <p:cNvSpPr/>
          <p:nvPr/>
        </p:nvSpPr>
        <p:spPr>
          <a:xfrm>
            <a:off x="11016542" y="0"/>
            <a:ext cx="295275" cy="6858000"/>
          </a:xfrm>
          <a:prstGeom prst="rect">
            <a:avLst/>
          </a:prstGeom>
          <a:solidFill>
            <a:schemeClr val="accent4">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10" name="Rectangle 9">
            <a:extLst>
              <a:ext uri="{FF2B5EF4-FFF2-40B4-BE49-F238E27FC236}">
                <a16:creationId xmlns:a16="http://schemas.microsoft.com/office/drawing/2014/main" id="{2001D8F0-9A66-4524-ADF8-7E0A741C0D80}"/>
              </a:ext>
            </a:extLst>
          </p:cNvPr>
          <p:cNvSpPr/>
          <p:nvPr/>
        </p:nvSpPr>
        <p:spPr>
          <a:xfrm>
            <a:off x="10444476" y="0"/>
            <a:ext cx="295275" cy="6858000"/>
          </a:xfrm>
          <a:prstGeom prst="rect">
            <a:avLst/>
          </a:prstGeom>
          <a:solidFill>
            <a:srgbClr val="00808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pic>
        <p:nvPicPr>
          <p:cNvPr id="11" name="Picture 10">
            <a:extLst>
              <a:ext uri="{FF2B5EF4-FFF2-40B4-BE49-F238E27FC236}">
                <a16:creationId xmlns:a16="http://schemas.microsoft.com/office/drawing/2014/main" id="{EDF2533A-1891-4D54-AD4C-FA74E68CC0DC}"/>
              </a:ext>
            </a:extLst>
          </p:cNvPr>
          <p:cNvPicPr>
            <a:picLocks noChangeAspect="1"/>
          </p:cNvPicPr>
          <p:nvPr/>
        </p:nvPicPr>
        <p:blipFill rotWithShape="1">
          <a:blip r:embed="rId2"/>
          <a:srcRect r="16855"/>
          <a:stretch/>
        </p:blipFill>
        <p:spPr>
          <a:xfrm>
            <a:off x="10735987" y="5262880"/>
            <a:ext cx="1465858" cy="1595120"/>
          </a:xfrm>
          <a:prstGeom prst="rect">
            <a:avLst/>
          </a:prstGeom>
        </p:spPr>
      </p:pic>
    </p:spTree>
    <p:extLst>
      <p:ext uri="{BB962C8B-B14F-4D97-AF65-F5344CB8AC3E}">
        <p14:creationId xmlns:p14="http://schemas.microsoft.com/office/powerpoint/2010/main" val="633504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808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9419D-BA83-4487-86FD-2428A7F6DD64}"/>
              </a:ext>
            </a:extLst>
          </p:cNvPr>
          <p:cNvSpPr>
            <a:spLocks noGrp="1"/>
          </p:cNvSpPr>
          <p:nvPr>
            <p:ph type="title"/>
          </p:nvPr>
        </p:nvSpPr>
        <p:spPr>
          <a:xfrm>
            <a:off x="603391" y="365126"/>
            <a:ext cx="9582777" cy="878138"/>
          </a:xfrm>
        </p:spPr>
        <p:txBody>
          <a:bodyPr>
            <a:normAutofit fontScale="90000"/>
          </a:bodyPr>
          <a:lstStyle/>
          <a:p>
            <a:br>
              <a:rPr lang="hr-HR" sz="3200" b="1" dirty="0">
                <a:solidFill>
                  <a:schemeClr val="bg1"/>
                </a:solidFill>
              </a:rPr>
            </a:br>
            <a:r>
              <a:rPr lang="hr-HR" sz="3600" b="1" dirty="0">
                <a:solidFill>
                  <a:schemeClr val="bg1"/>
                </a:solidFill>
              </a:rPr>
              <a:t>RANA PISMENOST I RAZVOJ PREDČITALAČKIH VJEŠTINA</a:t>
            </a:r>
            <a:br>
              <a:rPr lang="hr-HR" sz="4000" dirty="0">
                <a:solidFill>
                  <a:schemeClr val="bg1"/>
                </a:solidFill>
              </a:rPr>
            </a:br>
            <a:endParaRPr lang="en-GB" sz="4000" dirty="0"/>
          </a:p>
        </p:txBody>
      </p:sp>
      <p:sp>
        <p:nvSpPr>
          <p:cNvPr id="3" name="Content Placeholder 2">
            <a:extLst>
              <a:ext uri="{FF2B5EF4-FFF2-40B4-BE49-F238E27FC236}">
                <a16:creationId xmlns:a16="http://schemas.microsoft.com/office/drawing/2014/main" id="{2A941663-0DFC-4644-91C9-DAF5EAC79A69}"/>
              </a:ext>
            </a:extLst>
          </p:cNvPr>
          <p:cNvSpPr>
            <a:spLocks noGrp="1"/>
          </p:cNvSpPr>
          <p:nvPr>
            <p:ph idx="1"/>
          </p:nvPr>
        </p:nvSpPr>
        <p:spPr>
          <a:xfrm>
            <a:off x="603391" y="1495760"/>
            <a:ext cx="9274661" cy="4997114"/>
          </a:xfrm>
        </p:spPr>
        <p:txBody>
          <a:bodyPr/>
          <a:lstStyle/>
          <a:p>
            <a:pPr eaLnBrk="0" fontAlgn="base" hangingPunct="0">
              <a:lnSpc>
                <a:spcPct val="100000"/>
              </a:lnSpc>
              <a:spcBef>
                <a:spcPct val="0"/>
              </a:spcBef>
              <a:spcAft>
                <a:spcPct val="0"/>
              </a:spcAft>
            </a:pPr>
            <a:r>
              <a:rPr lang="hr-HR" altLang="en-US" sz="2400" dirty="0">
                <a:solidFill>
                  <a:schemeClr val="bg1"/>
                </a:solidFill>
                <a:latin typeface="+mj-lt"/>
              </a:rPr>
              <a:t>znanstvenici iz raznih psiholoških, pedagoških i drugih disciplina u svojim radovima ističu v</a:t>
            </a:r>
            <a:r>
              <a:rPr kumimoji="0" lang="hr-HR" altLang="en-US" sz="2400" i="0" u="none" strike="noStrike" cap="none" normalizeH="0" baseline="0" dirty="0">
                <a:ln>
                  <a:noFill/>
                </a:ln>
                <a:solidFill>
                  <a:schemeClr val="bg1"/>
                </a:solidFill>
                <a:effectLst/>
                <a:latin typeface="+mj-lt"/>
              </a:rPr>
              <a:t>ažnost zajedničkog čitanja naglas i gledanja slikovnica u ranom djetinjstvu </a:t>
            </a:r>
          </a:p>
          <a:p>
            <a:pPr marL="0" indent="0" eaLnBrk="0" fontAlgn="base" hangingPunct="0">
              <a:lnSpc>
                <a:spcPct val="100000"/>
              </a:lnSpc>
              <a:spcBef>
                <a:spcPct val="0"/>
              </a:spcBef>
              <a:spcAft>
                <a:spcPct val="0"/>
              </a:spcAft>
              <a:buNone/>
            </a:pPr>
            <a:endParaRPr lang="hr-HR" altLang="en-US" sz="2400" dirty="0">
              <a:solidFill>
                <a:schemeClr val="bg1"/>
              </a:solidFill>
              <a:latin typeface="+mj-lt"/>
            </a:endParaRPr>
          </a:p>
          <a:p>
            <a:pPr marL="0" indent="0" eaLnBrk="0" fontAlgn="base" hangingPunct="0">
              <a:lnSpc>
                <a:spcPct val="100000"/>
              </a:lnSpc>
              <a:spcBef>
                <a:spcPct val="0"/>
              </a:spcBef>
              <a:spcAft>
                <a:spcPct val="0"/>
              </a:spcAft>
              <a:buNone/>
            </a:pPr>
            <a:r>
              <a:rPr lang="hr-HR" altLang="en-US" sz="1800" i="1" dirty="0">
                <a:solidFill>
                  <a:schemeClr val="bg1"/>
                </a:solidFill>
                <a:latin typeface="+mj-lt"/>
              </a:rPr>
              <a:t>(Kümmerling – Meibauer, 2008.)</a:t>
            </a:r>
            <a:br>
              <a:rPr lang="hr-HR" altLang="en-US" sz="1800" i="1" dirty="0">
                <a:solidFill>
                  <a:schemeClr val="bg1"/>
                </a:solidFill>
                <a:latin typeface="+mj-lt"/>
              </a:rPr>
            </a:br>
            <a:endParaRPr kumimoji="0" lang="hr-HR" altLang="en-US" sz="1800" i="1" u="none" strike="noStrike" cap="none" normalizeH="0" baseline="0" dirty="0">
              <a:ln>
                <a:noFill/>
              </a:ln>
              <a:solidFill>
                <a:schemeClr val="bg1"/>
              </a:solidFill>
              <a:effectLst/>
              <a:latin typeface="+mj-lt"/>
            </a:endParaRPr>
          </a:p>
          <a:p>
            <a:pPr marL="0" indent="0" eaLnBrk="0" fontAlgn="base" hangingPunct="0">
              <a:lnSpc>
                <a:spcPct val="100000"/>
              </a:lnSpc>
              <a:spcBef>
                <a:spcPct val="0"/>
              </a:spcBef>
              <a:spcAft>
                <a:spcPct val="0"/>
              </a:spcAft>
              <a:buNone/>
            </a:pPr>
            <a:r>
              <a:rPr kumimoji="0" lang="hr-HR" altLang="en-US" sz="2400" i="0" u="none" strike="noStrike" cap="none" normalizeH="0" baseline="0" dirty="0">
                <a:ln>
                  <a:noFill/>
                </a:ln>
                <a:solidFill>
                  <a:schemeClr val="bg1"/>
                </a:solidFill>
                <a:effectLst/>
                <a:latin typeface="+mj-lt"/>
              </a:rPr>
              <a:t>U usporedbi s djecom koja nisu izlagana slikovnicama u ranom djetinjstvu, djeca s koju se aktivno potiče na aktivnosti vezane uz slikovnice imaju:</a:t>
            </a:r>
          </a:p>
          <a:p>
            <a:pPr lvl="1" eaLnBrk="0" fontAlgn="base" hangingPunct="0">
              <a:lnSpc>
                <a:spcPct val="150000"/>
              </a:lnSpc>
              <a:spcBef>
                <a:spcPct val="0"/>
              </a:spcBef>
              <a:spcAft>
                <a:spcPct val="0"/>
              </a:spcAft>
            </a:pPr>
            <a:r>
              <a:rPr kumimoji="0" lang="hr-HR" altLang="en-US" sz="2000" i="0" u="none" strike="noStrike" cap="none" normalizeH="0" baseline="0" dirty="0">
                <a:ln>
                  <a:noFill/>
                </a:ln>
                <a:solidFill>
                  <a:schemeClr val="bg1"/>
                </a:solidFill>
                <a:effectLst/>
                <a:latin typeface="+mj-lt"/>
              </a:rPr>
              <a:t>bolje razvijene jezične i komunikacijske vještine </a:t>
            </a:r>
          </a:p>
          <a:p>
            <a:pPr lvl="1" eaLnBrk="0" fontAlgn="base" hangingPunct="0">
              <a:lnSpc>
                <a:spcPct val="150000"/>
              </a:lnSpc>
              <a:spcBef>
                <a:spcPct val="0"/>
              </a:spcBef>
              <a:spcAft>
                <a:spcPct val="0"/>
              </a:spcAft>
            </a:pPr>
            <a:r>
              <a:rPr kumimoji="0" lang="hr-HR" altLang="en-US" sz="2000" i="0" u="none" strike="noStrike" cap="none" normalizeH="0" baseline="0" dirty="0">
                <a:ln>
                  <a:noFill/>
                </a:ln>
                <a:solidFill>
                  <a:schemeClr val="bg1"/>
                </a:solidFill>
                <a:effectLst/>
                <a:latin typeface="+mj-lt"/>
              </a:rPr>
              <a:t>manje problema s čitanjem i razumijevanjem u školi</a:t>
            </a:r>
          </a:p>
          <a:p>
            <a:pPr lvl="1" eaLnBrk="0" fontAlgn="base" hangingPunct="0">
              <a:lnSpc>
                <a:spcPct val="150000"/>
              </a:lnSpc>
              <a:spcBef>
                <a:spcPct val="0"/>
              </a:spcBef>
              <a:spcAft>
                <a:spcPct val="0"/>
              </a:spcAft>
            </a:pPr>
            <a:r>
              <a:rPr kumimoji="0" lang="hr-HR" altLang="en-US" sz="2000" i="0" u="none" strike="noStrike" cap="none" normalizeH="0" baseline="0" dirty="0">
                <a:ln>
                  <a:noFill/>
                </a:ln>
                <a:solidFill>
                  <a:schemeClr val="bg1"/>
                </a:solidFill>
                <a:effectLst/>
                <a:latin typeface="+mj-lt"/>
              </a:rPr>
              <a:t>rjeđe razvijaju teže oblike disleksije i disgrafije </a:t>
            </a:r>
          </a:p>
        </p:txBody>
      </p:sp>
      <p:sp>
        <p:nvSpPr>
          <p:cNvPr id="4" name="Rectangle 3">
            <a:extLst>
              <a:ext uri="{FF2B5EF4-FFF2-40B4-BE49-F238E27FC236}">
                <a16:creationId xmlns:a16="http://schemas.microsoft.com/office/drawing/2014/main" id="{23E0D0F6-B75B-46F7-BBDB-7943571FBF18}"/>
              </a:ext>
            </a:extLst>
          </p:cNvPr>
          <p:cNvSpPr/>
          <p:nvPr/>
        </p:nvSpPr>
        <p:spPr>
          <a:xfrm>
            <a:off x="11896724" y="0"/>
            <a:ext cx="295275" cy="6858000"/>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1058D8EA-6496-4CD2-805E-2645C268B3B9}"/>
              </a:ext>
            </a:extLst>
          </p:cNvPr>
          <p:cNvSpPr/>
          <p:nvPr/>
        </p:nvSpPr>
        <p:spPr>
          <a:xfrm>
            <a:off x="11293333" y="0"/>
            <a:ext cx="295275" cy="6858000"/>
          </a:xfrm>
          <a:prstGeom prst="rect">
            <a:avLst/>
          </a:prstGeom>
          <a:solidFill>
            <a:srgbClr val="194B3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E49C0E2E-97B0-49DE-A884-7622ABFC4BD6}"/>
              </a:ext>
            </a:extLst>
          </p:cNvPr>
          <p:cNvSpPr/>
          <p:nvPr/>
        </p:nvSpPr>
        <p:spPr>
          <a:xfrm>
            <a:off x="10739751" y="0"/>
            <a:ext cx="295275" cy="6858000"/>
          </a:xfrm>
          <a:prstGeom prst="rect">
            <a:avLst/>
          </a:prstGeom>
          <a:solidFill>
            <a:schemeClr val="accent6">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D93B1353-8D9A-4BB0-8C08-940035A77ECC}"/>
              </a:ext>
            </a:extLst>
          </p:cNvPr>
          <p:cNvSpPr/>
          <p:nvPr/>
        </p:nvSpPr>
        <p:spPr>
          <a:xfrm>
            <a:off x="11601449" y="0"/>
            <a:ext cx="295275" cy="6858000"/>
          </a:xfrm>
          <a:prstGeom prst="rect">
            <a:avLst/>
          </a:prstGeom>
          <a:solidFill>
            <a:srgbClr val="92D05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44DB59D0-30F1-4D42-9827-A053FCD11FF1}"/>
              </a:ext>
            </a:extLst>
          </p:cNvPr>
          <p:cNvSpPr/>
          <p:nvPr/>
        </p:nvSpPr>
        <p:spPr>
          <a:xfrm>
            <a:off x="11016542" y="0"/>
            <a:ext cx="295275" cy="6858000"/>
          </a:xfrm>
          <a:prstGeom prst="rect">
            <a:avLst/>
          </a:prstGeom>
          <a:solidFill>
            <a:schemeClr val="accent4">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10" name="Rectangle 9">
            <a:extLst>
              <a:ext uri="{FF2B5EF4-FFF2-40B4-BE49-F238E27FC236}">
                <a16:creationId xmlns:a16="http://schemas.microsoft.com/office/drawing/2014/main" id="{2001D8F0-9A66-4524-ADF8-7E0A741C0D80}"/>
              </a:ext>
            </a:extLst>
          </p:cNvPr>
          <p:cNvSpPr/>
          <p:nvPr/>
        </p:nvSpPr>
        <p:spPr>
          <a:xfrm>
            <a:off x="10444476" y="0"/>
            <a:ext cx="295275" cy="6858000"/>
          </a:xfrm>
          <a:prstGeom prst="rect">
            <a:avLst/>
          </a:prstGeom>
          <a:solidFill>
            <a:srgbClr val="00808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pic>
        <p:nvPicPr>
          <p:cNvPr id="12" name="Picture 11">
            <a:extLst>
              <a:ext uri="{FF2B5EF4-FFF2-40B4-BE49-F238E27FC236}">
                <a16:creationId xmlns:a16="http://schemas.microsoft.com/office/drawing/2014/main" id="{56F350A3-5210-4227-9B99-8C07EB269A8F}"/>
              </a:ext>
            </a:extLst>
          </p:cNvPr>
          <p:cNvPicPr>
            <a:picLocks noChangeAspect="1"/>
          </p:cNvPicPr>
          <p:nvPr/>
        </p:nvPicPr>
        <p:blipFill rotWithShape="1">
          <a:blip r:embed="rId2"/>
          <a:srcRect t="13438"/>
          <a:stretch/>
        </p:blipFill>
        <p:spPr>
          <a:xfrm>
            <a:off x="10727239" y="4805680"/>
            <a:ext cx="1464760" cy="2052320"/>
          </a:xfrm>
          <a:prstGeom prst="rect">
            <a:avLst/>
          </a:prstGeom>
        </p:spPr>
      </p:pic>
    </p:spTree>
    <p:extLst>
      <p:ext uri="{BB962C8B-B14F-4D97-AF65-F5344CB8AC3E}">
        <p14:creationId xmlns:p14="http://schemas.microsoft.com/office/powerpoint/2010/main" val="3065074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808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9419D-BA83-4487-86FD-2428A7F6DD64}"/>
              </a:ext>
            </a:extLst>
          </p:cNvPr>
          <p:cNvSpPr>
            <a:spLocks noGrp="1"/>
          </p:cNvSpPr>
          <p:nvPr>
            <p:ph type="title"/>
          </p:nvPr>
        </p:nvSpPr>
        <p:spPr>
          <a:xfrm>
            <a:off x="584908" y="548006"/>
            <a:ext cx="9582777" cy="1130634"/>
          </a:xfrm>
        </p:spPr>
        <p:txBody>
          <a:bodyPr>
            <a:normAutofit fontScale="90000"/>
          </a:bodyPr>
          <a:lstStyle/>
          <a:p>
            <a:br>
              <a:rPr lang="hr-HR" sz="4000" b="1" dirty="0">
                <a:solidFill>
                  <a:schemeClr val="bg1"/>
                </a:solidFill>
              </a:rPr>
            </a:br>
            <a:br>
              <a:rPr lang="hr-HR" sz="4000" b="1" dirty="0">
                <a:solidFill>
                  <a:schemeClr val="bg1"/>
                </a:solidFill>
              </a:rPr>
            </a:br>
            <a:r>
              <a:rPr lang="hr-HR" sz="4000" dirty="0">
                <a:solidFill>
                  <a:schemeClr val="bg1"/>
                </a:solidFill>
                <a:effectLst/>
                <a:latin typeface="Calibri" panose="020F0502020204030204" pitchFamily="34" charset="0"/>
                <a:ea typeface="Calibri" panose="020F0502020204030204" pitchFamily="34" charset="0"/>
              </a:rPr>
              <a:t>Blagodati aktivnog bavljenja slikovnicama u vrtiću: </a:t>
            </a:r>
            <a:br>
              <a:rPr lang="hr-HR" sz="4000" dirty="0">
                <a:solidFill>
                  <a:schemeClr val="bg1"/>
                </a:solidFill>
                <a:effectLst/>
                <a:latin typeface="Calibri" panose="020F0502020204030204" pitchFamily="34" charset="0"/>
                <a:ea typeface="Calibri" panose="020F0502020204030204" pitchFamily="34" charset="0"/>
              </a:rPr>
            </a:br>
            <a:br>
              <a:rPr lang="hr-HR" sz="4000" dirty="0">
                <a:solidFill>
                  <a:schemeClr val="bg1"/>
                </a:solidFill>
              </a:rPr>
            </a:br>
            <a:endParaRPr lang="en-GB" sz="4000" dirty="0"/>
          </a:p>
        </p:txBody>
      </p:sp>
      <p:sp>
        <p:nvSpPr>
          <p:cNvPr id="3" name="Content Placeholder 2">
            <a:extLst>
              <a:ext uri="{FF2B5EF4-FFF2-40B4-BE49-F238E27FC236}">
                <a16:creationId xmlns:a16="http://schemas.microsoft.com/office/drawing/2014/main" id="{2A941663-0DFC-4644-91C9-DAF5EAC79A69}"/>
              </a:ext>
            </a:extLst>
          </p:cNvPr>
          <p:cNvSpPr>
            <a:spLocks noGrp="1"/>
          </p:cNvSpPr>
          <p:nvPr>
            <p:ph idx="1"/>
          </p:nvPr>
        </p:nvSpPr>
        <p:spPr>
          <a:xfrm>
            <a:off x="874540" y="1981200"/>
            <a:ext cx="9274661" cy="4246880"/>
          </a:xfrm>
        </p:spPr>
        <p:txBody>
          <a:bodyPr>
            <a:normAutofit fontScale="25000" lnSpcReduction="20000"/>
          </a:bodyPr>
          <a:lstStyle/>
          <a:p>
            <a:pPr marL="0" indent="0" eaLnBrk="0" fontAlgn="base" hangingPunct="0">
              <a:lnSpc>
                <a:spcPct val="150000"/>
              </a:lnSpc>
              <a:spcBef>
                <a:spcPct val="0"/>
              </a:spcBef>
              <a:spcAft>
                <a:spcPct val="0"/>
              </a:spcAft>
              <a:buNone/>
            </a:pPr>
            <a:r>
              <a:rPr lang="hr-HR" sz="8000" i="1" dirty="0">
                <a:solidFill>
                  <a:schemeClr val="bg1"/>
                </a:solidFill>
                <a:effectLst/>
                <a:latin typeface="+mj-lt"/>
                <a:ea typeface="Calibri" panose="020F0502020204030204" pitchFamily="34" charset="0"/>
              </a:rPr>
              <a:t>(Petrović-Sočo, 1995.) (Šeravić-Lovrak, 2020.)</a:t>
            </a:r>
          </a:p>
          <a:p>
            <a:pPr marL="0" indent="0" eaLnBrk="0" fontAlgn="base" hangingPunct="0">
              <a:lnSpc>
                <a:spcPct val="150000"/>
              </a:lnSpc>
              <a:spcBef>
                <a:spcPct val="0"/>
              </a:spcBef>
              <a:spcAft>
                <a:spcPct val="0"/>
              </a:spcAft>
              <a:buNone/>
            </a:pPr>
            <a:endParaRPr lang="hr-HR" sz="10400" dirty="0">
              <a:solidFill>
                <a:schemeClr val="bg1"/>
              </a:solidFill>
              <a:latin typeface="+mj-lt"/>
              <a:ea typeface="Calibri" panose="020F0502020204030204" pitchFamily="34" charset="0"/>
            </a:endParaRPr>
          </a:p>
          <a:p>
            <a:pPr eaLnBrk="0" fontAlgn="base" hangingPunct="0">
              <a:lnSpc>
                <a:spcPct val="150000"/>
              </a:lnSpc>
              <a:spcBef>
                <a:spcPct val="0"/>
              </a:spcBef>
              <a:spcAft>
                <a:spcPct val="0"/>
              </a:spcAft>
            </a:pPr>
            <a:r>
              <a:rPr lang="hr-HR" sz="10400" dirty="0">
                <a:solidFill>
                  <a:schemeClr val="bg1"/>
                </a:solidFill>
                <a:effectLst/>
                <a:latin typeface="+mj-lt"/>
                <a:ea typeface="Calibri" panose="020F0502020204030204" pitchFamily="34" charset="0"/>
              </a:rPr>
              <a:t>obogaćivanje rječnika </a:t>
            </a:r>
            <a:endParaRPr lang="hr-HR" sz="10400" dirty="0">
              <a:solidFill>
                <a:schemeClr val="bg1"/>
              </a:solidFill>
              <a:latin typeface="+mj-lt"/>
              <a:ea typeface="Calibri" panose="020F0502020204030204" pitchFamily="34" charset="0"/>
            </a:endParaRPr>
          </a:p>
          <a:p>
            <a:pPr eaLnBrk="0" fontAlgn="base" hangingPunct="0">
              <a:lnSpc>
                <a:spcPct val="150000"/>
              </a:lnSpc>
              <a:spcBef>
                <a:spcPct val="0"/>
              </a:spcBef>
              <a:spcAft>
                <a:spcPct val="0"/>
              </a:spcAft>
            </a:pPr>
            <a:r>
              <a:rPr lang="hr-HR" sz="10400" dirty="0">
                <a:solidFill>
                  <a:schemeClr val="bg1"/>
                </a:solidFill>
                <a:effectLst/>
                <a:latin typeface="+mj-lt"/>
                <a:ea typeface="Calibri" panose="020F0502020204030204" pitchFamily="34" charset="0"/>
              </a:rPr>
              <a:t>poticanje na pravogovor i izražavanje riječima </a:t>
            </a:r>
          </a:p>
          <a:p>
            <a:pPr eaLnBrk="0" fontAlgn="base" hangingPunct="0">
              <a:lnSpc>
                <a:spcPct val="150000"/>
              </a:lnSpc>
              <a:spcBef>
                <a:spcPct val="0"/>
              </a:spcBef>
              <a:spcAft>
                <a:spcPct val="0"/>
              </a:spcAft>
            </a:pPr>
            <a:r>
              <a:rPr lang="hr-HR" sz="10400" dirty="0">
                <a:solidFill>
                  <a:schemeClr val="bg1"/>
                </a:solidFill>
                <a:effectLst/>
                <a:latin typeface="+mj-lt"/>
                <a:ea typeface="Calibri" panose="020F0502020204030204" pitchFamily="34" charset="0"/>
              </a:rPr>
              <a:t>pamćenje i prepričavanje</a:t>
            </a:r>
          </a:p>
          <a:p>
            <a:pPr eaLnBrk="0" fontAlgn="base" hangingPunct="0">
              <a:lnSpc>
                <a:spcPct val="150000"/>
              </a:lnSpc>
              <a:spcBef>
                <a:spcPct val="0"/>
              </a:spcBef>
              <a:spcAft>
                <a:spcPct val="0"/>
              </a:spcAft>
            </a:pPr>
            <a:r>
              <a:rPr lang="hr-HR" sz="10400" dirty="0">
                <a:solidFill>
                  <a:schemeClr val="bg1"/>
                </a:solidFill>
                <a:effectLst/>
                <a:latin typeface="+mj-lt"/>
                <a:ea typeface="Calibri" panose="020F0502020204030204" pitchFamily="34" charset="0"/>
              </a:rPr>
              <a:t>zamjećivanje veza i odnosa u radnji, među likovima i u svakodnevici</a:t>
            </a:r>
          </a:p>
          <a:p>
            <a:pPr eaLnBrk="0" fontAlgn="base" hangingPunct="0">
              <a:lnSpc>
                <a:spcPct val="150000"/>
              </a:lnSpc>
              <a:spcBef>
                <a:spcPct val="0"/>
              </a:spcBef>
              <a:spcAft>
                <a:spcPct val="0"/>
              </a:spcAft>
            </a:pPr>
            <a:r>
              <a:rPr lang="hr-HR" sz="10400" dirty="0">
                <a:solidFill>
                  <a:schemeClr val="bg1"/>
                </a:solidFill>
                <a:effectLst/>
                <a:latin typeface="+mj-lt"/>
                <a:ea typeface="Calibri" panose="020F0502020204030204" pitchFamily="34" charset="0"/>
              </a:rPr>
              <a:t>uočavanje problemskih situacija i pronalaženje rješenja </a:t>
            </a:r>
          </a:p>
          <a:p>
            <a:pPr eaLnBrk="0" fontAlgn="base" hangingPunct="0">
              <a:lnSpc>
                <a:spcPct val="150000"/>
              </a:lnSpc>
              <a:spcBef>
                <a:spcPct val="0"/>
              </a:spcBef>
              <a:spcAft>
                <a:spcPct val="0"/>
              </a:spcAft>
            </a:pPr>
            <a:r>
              <a:rPr lang="hr-HR" sz="10400" dirty="0">
                <a:solidFill>
                  <a:schemeClr val="bg1"/>
                </a:solidFill>
                <a:effectLst/>
                <a:latin typeface="+mj-lt"/>
                <a:ea typeface="Calibri" panose="020F0502020204030204" pitchFamily="34" charset="0"/>
              </a:rPr>
              <a:t>stvaranje kulture čitanja i promišljanja</a:t>
            </a:r>
            <a:br>
              <a:rPr lang="hr-HR" sz="2400" dirty="0">
                <a:solidFill>
                  <a:schemeClr val="bg1"/>
                </a:solidFill>
                <a:effectLst/>
                <a:latin typeface="Calibri" panose="020F0502020204030204" pitchFamily="34" charset="0"/>
                <a:ea typeface="Calibri" panose="020F0502020204030204" pitchFamily="34" charset="0"/>
              </a:rPr>
            </a:br>
            <a:br>
              <a:rPr lang="hr-HR" sz="2400" dirty="0">
                <a:solidFill>
                  <a:schemeClr val="bg1"/>
                </a:solidFill>
                <a:effectLst/>
                <a:latin typeface="Calibri" panose="020F0502020204030204" pitchFamily="34" charset="0"/>
                <a:ea typeface="Calibri" panose="020F0502020204030204" pitchFamily="34" charset="0"/>
              </a:rPr>
            </a:br>
            <a:endParaRPr kumimoji="0" lang="hr-HR" altLang="en-US" i="0" u="none" strike="noStrike" cap="none" normalizeH="0" baseline="0" dirty="0">
              <a:ln>
                <a:noFill/>
              </a:ln>
              <a:solidFill>
                <a:schemeClr val="bg1"/>
              </a:solidFill>
              <a:effectLst/>
              <a:latin typeface="+mj-lt"/>
            </a:endParaRPr>
          </a:p>
        </p:txBody>
      </p:sp>
      <p:sp>
        <p:nvSpPr>
          <p:cNvPr id="4" name="Rectangle 3">
            <a:extLst>
              <a:ext uri="{FF2B5EF4-FFF2-40B4-BE49-F238E27FC236}">
                <a16:creationId xmlns:a16="http://schemas.microsoft.com/office/drawing/2014/main" id="{23E0D0F6-B75B-46F7-BBDB-7943571FBF18}"/>
              </a:ext>
            </a:extLst>
          </p:cNvPr>
          <p:cNvSpPr/>
          <p:nvPr/>
        </p:nvSpPr>
        <p:spPr>
          <a:xfrm>
            <a:off x="11896724" y="0"/>
            <a:ext cx="295275" cy="6858000"/>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1058D8EA-6496-4CD2-805E-2645C268B3B9}"/>
              </a:ext>
            </a:extLst>
          </p:cNvPr>
          <p:cNvSpPr/>
          <p:nvPr/>
        </p:nvSpPr>
        <p:spPr>
          <a:xfrm>
            <a:off x="11293333" y="0"/>
            <a:ext cx="295275" cy="6858000"/>
          </a:xfrm>
          <a:prstGeom prst="rect">
            <a:avLst/>
          </a:prstGeom>
          <a:solidFill>
            <a:srgbClr val="194B3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E49C0E2E-97B0-49DE-A884-7622ABFC4BD6}"/>
              </a:ext>
            </a:extLst>
          </p:cNvPr>
          <p:cNvSpPr/>
          <p:nvPr/>
        </p:nvSpPr>
        <p:spPr>
          <a:xfrm>
            <a:off x="10739751" y="0"/>
            <a:ext cx="295275" cy="6858000"/>
          </a:xfrm>
          <a:prstGeom prst="rect">
            <a:avLst/>
          </a:prstGeom>
          <a:solidFill>
            <a:schemeClr val="accent6">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D93B1353-8D9A-4BB0-8C08-940035A77ECC}"/>
              </a:ext>
            </a:extLst>
          </p:cNvPr>
          <p:cNvSpPr/>
          <p:nvPr/>
        </p:nvSpPr>
        <p:spPr>
          <a:xfrm>
            <a:off x="11601449" y="0"/>
            <a:ext cx="295275" cy="6858000"/>
          </a:xfrm>
          <a:prstGeom prst="rect">
            <a:avLst/>
          </a:prstGeom>
          <a:solidFill>
            <a:srgbClr val="92D05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44DB59D0-30F1-4D42-9827-A053FCD11FF1}"/>
              </a:ext>
            </a:extLst>
          </p:cNvPr>
          <p:cNvSpPr/>
          <p:nvPr/>
        </p:nvSpPr>
        <p:spPr>
          <a:xfrm>
            <a:off x="11016542" y="0"/>
            <a:ext cx="295275" cy="6858000"/>
          </a:xfrm>
          <a:prstGeom prst="rect">
            <a:avLst/>
          </a:prstGeom>
          <a:solidFill>
            <a:schemeClr val="accent4">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10" name="Rectangle 9">
            <a:extLst>
              <a:ext uri="{FF2B5EF4-FFF2-40B4-BE49-F238E27FC236}">
                <a16:creationId xmlns:a16="http://schemas.microsoft.com/office/drawing/2014/main" id="{2001D8F0-9A66-4524-ADF8-7E0A741C0D80}"/>
              </a:ext>
            </a:extLst>
          </p:cNvPr>
          <p:cNvSpPr/>
          <p:nvPr/>
        </p:nvSpPr>
        <p:spPr>
          <a:xfrm>
            <a:off x="10444476" y="0"/>
            <a:ext cx="295275" cy="6858000"/>
          </a:xfrm>
          <a:prstGeom prst="rect">
            <a:avLst/>
          </a:prstGeom>
          <a:solidFill>
            <a:srgbClr val="00808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pic>
        <p:nvPicPr>
          <p:cNvPr id="11" name="Picture 10">
            <a:extLst>
              <a:ext uri="{FF2B5EF4-FFF2-40B4-BE49-F238E27FC236}">
                <a16:creationId xmlns:a16="http://schemas.microsoft.com/office/drawing/2014/main" id="{C3365E0D-6300-4612-ACA2-98D99B23156F}"/>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20000"/>
                    </a14:imgEffect>
                  </a14:imgLayer>
                </a14:imgProps>
              </a:ext>
            </a:extLst>
          </a:blip>
          <a:stretch>
            <a:fillRect/>
          </a:stretch>
        </p:blipFill>
        <p:spPr>
          <a:xfrm>
            <a:off x="10739750" y="4003237"/>
            <a:ext cx="1452249" cy="2854763"/>
          </a:xfrm>
          <a:prstGeom prst="rect">
            <a:avLst/>
          </a:prstGeom>
        </p:spPr>
      </p:pic>
    </p:spTree>
    <p:extLst>
      <p:ext uri="{BB962C8B-B14F-4D97-AF65-F5344CB8AC3E}">
        <p14:creationId xmlns:p14="http://schemas.microsoft.com/office/powerpoint/2010/main" val="2405001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8080"/>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941663-0DFC-4644-91C9-DAF5EAC79A69}"/>
              </a:ext>
            </a:extLst>
          </p:cNvPr>
          <p:cNvSpPr>
            <a:spLocks noGrp="1"/>
          </p:cNvSpPr>
          <p:nvPr>
            <p:ph idx="1"/>
          </p:nvPr>
        </p:nvSpPr>
        <p:spPr>
          <a:xfrm>
            <a:off x="603391" y="802640"/>
            <a:ext cx="9878053" cy="5690234"/>
          </a:xfrm>
        </p:spPr>
        <p:txBody>
          <a:bodyPr>
            <a:normAutofit/>
          </a:bodyPr>
          <a:lstStyle/>
          <a:p>
            <a:pPr marL="0" indent="0" eaLnBrk="0" fontAlgn="base" hangingPunct="0">
              <a:lnSpc>
                <a:spcPct val="100000"/>
              </a:lnSpc>
              <a:spcBef>
                <a:spcPct val="0"/>
              </a:spcBef>
              <a:spcAft>
                <a:spcPct val="0"/>
              </a:spcAft>
              <a:buNone/>
            </a:pPr>
            <a:r>
              <a:rPr lang="hr-HR" sz="2200" i="1" dirty="0">
                <a:solidFill>
                  <a:schemeClr val="bg1"/>
                </a:solidFill>
                <a:effectLst/>
                <a:latin typeface="+mj-lt"/>
                <a:ea typeface="Calibri" panose="020F0502020204030204" pitchFamily="34" charset="0"/>
              </a:rPr>
              <a:t>(Čudina-Obradović, 1995.) (Kümmerling-Meibauer, 2008.)</a:t>
            </a:r>
            <a:br>
              <a:rPr lang="hr-HR" sz="2200" dirty="0">
                <a:solidFill>
                  <a:schemeClr val="bg1"/>
                </a:solidFill>
                <a:effectLst/>
                <a:latin typeface="+mj-lt"/>
                <a:ea typeface="Calibri" panose="020F0502020204030204" pitchFamily="34" charset="0"/>
              </a:rPr>
            </a:br>
            <a:endParaRPr lang="hr-HR" sz="2200" dirty="0">
              <a:solidFill>
                <a:schemeClr val="bg1"/>
              </a:solidFill>
              <a:effectLst/>
              <a:latin typeface="+mj-lt"/>
              <a:ea typeface="Calibri" panose="020F0502020204030204" pitchFamily="34" charset="0"/>
            </a:endParaRPr>
          </a:p>
          <a:p>
            <a:pPr eaLnBrk="0" fontAlgn="base" hangingPunct="0">
              <a:lnSpc>
                <a:spcPct val="100000"/>
              </a:lnSpc>
              <a:spcBef>
                <a:spcPct val="0"/>
              </a:spcBef>
              <a:spcAft>
                <a:spcPct val="0"/>
              </a:spcAft>
            </a:pPr>
            <a:r>
              <a:rPr lang="hr-HR" sz="2600" dirty="0">
                <a:solidFill>
                  <a:schemeClr val="bg1"/>
                </a:solidFill>
                <a:effectLst/>
                <a:latin typeface="+mj-lt"/>
                <a:ea typeface="Calibri" panose="020F0502020204030204" pitchFamily="34" charset="0"/>
              </a:rPr>
              <a:t>djeca razvijaju emocionalnu vezu s likovima te s njima suosjećaju, procjenjuju veze i odnose između „dobrih“ i „loših“ likova</a:t>
            </a:r>
            <a:br>
              <a:rPr lang="hr-HR" sz="2600" dirty="0">
                <a:solidFill>
                  <a:schemeClr val="bg1"/>
                </a:solidFill>
                <a:effectLst/>
                <a:latin typeface="+mj-lt"/>
                <a:ea typeface="Calibri" panose="020F0502020204030204" pitchFamily="34" charset="0"/>
              </a:rPr>
            </a:br>
            <a:endParaRPr lang="hr-HR" sz="2600" dirty="0">
              <a:solidFill>
                <a:schemeClr val="bg1"/>
              </a:solidFill>
              <a:effectLst/>
              <a:latin typeface="+mj-lt"/>
              <a:ea typeface="Calibri" panose="020F0502020204030204" pitchFamily="34" charset="0"/>
            </a:endParaRPr>
          </a:p>
          <a:p>
            <a:pPr eaLnBrk="0" fontAlgn="base" hangingPunct="0">
              <a:lnSpc>
                <a:spcPct val="100000"/>
              </a:lnSpc>
              <a:spcBef>
                <a:spcPct val="0"/>
              </a:spcBef>
              <a:spcAft>
                <a:spcPct val="0"/>
              </a:spcAft>
            </a:pPr>
            <a:r>
              <a:rPr lang="hr-HR" sz="2600" dirty="0">
                <a:solidFill>
                  <a:schemeClr val="bg1"/>
                </a:solidFill>
                <a:effectLst/>
                <a:latin typeface="+mj-lt"/>
                <a:ea typeface="Calibri" panose="020F0502020204030204" pitchFamily="34" charset="0"/>
              </a:rPr>
              <a:t>u simboličkoj igri proigravaju problemske situacije i rješavaju ih</a:t>
            </a:r>
            <a:br>
              <a:rPr lang="hr-HR" dirty="0">
                <a:solidFill>
                  <a:schemeClr val="bg1"/>
                </a:solidFill>
                <a:effectLst/>
                <a:latin typeface="+mj-lt"/>
                <a:ea typeface="Calibri" panose="020F0502020204030204" pitchFamily="34" charset="0"/>
              </a:rPr>
            </a:br>
            <a:endParaRPr lang="hr-HR" dirty="0">
              <a:solidFill>
                <a:schemeClr val="bg1"/>
              </a:solidFill>
              <a:latin typeface="+mj-lt"/>
              <a:ea typeface="Calibri" panose="020F0502020204030204" pitchFamily="34" charset="0"/>
            </a:endParaRPr>
          </a:p>
          <a:p>
            <a:pPr marL="0" indent="0" eaLnBrk="0" fontAlgn="base" hangingPunct="0">
              <a:lnSpc>
                <a:spcPct val="100000"/>
              </a:lnSpc>
              <a:spcBef>
                <a:spcPct val="0"/>
              </a:spcBef>
              <a:spcAft>
                <a:spcPct val="0"/>
              </a:spcAft>
              <a:buNone/>
            </a:pPr>
            <a:endParaRPr lang="hr-HR" dirty="0">
              <a:solidFill>
                <a:schemeClr val="bg1"/>
              </a:solidFill>
              <a:latin typeface="+mj-lt"/>
              <a:ea typeface="Calibri" panose="020F0502020204030204" pitchFamily="34" charset="0"/>
            </a:endParaRPr>
          </a:p>
          <a:p>
            <a:pPr marL="0" indent="0" eaLnBrk="0" fontAlgn="base" hangingPunct="0">
              <a:lnSpc>
                <a:spcPct val="100000"/>
              </a:lnSpc>
              <a:spcBef>
                <a:spcPct val="0"/>
              </a:spcBef>
              <a:spcAft>
                <a:spcPct val="0"/>
              </a:spcAft>
              <a:buNone/>
            </a:pPr>
            <a:endParaRPr lang="hr-HR" dirty="0">
              <a:solidFill>
                <a:schemeClr val="bg1"/>
              </a:solidFill>
              <a:latin typeface="+mj-lt"/>
              <a:ea typeface="Calibri" panose="020F0502020204030204" pitchFamily="34" charset="0"/>
            </a:endParaRPr>
          </a:p>
          <a:p>
            <a:pPr marL="0" indent="0" eaLnBrk="0" fontAlgn="base" hangingPunct="0">
              <a:lnSpc>
                <a:spcPct val="100000"/>
              </a:lnSpc>
              <a:spcBef>
                <a:spcPct val="0"/>
              </a:spcBef>
              <a:spcAft>
                <a:spcPct val="0"/>
              </a:spcAft>
              <a:buNone/>
            </a:pPr>
            <a:r>
              <a:rPr lang="hr-HR" i="1" dirty="0">
                <a:solidFill>
                  <a:schemeClr val="bg1"/>
                </a:solidFill>
                <a:latin typeface="+mj-lt"/>
                <a:ea typeface="Calibri" panose="020F0502020204030204" pitchFamily="34" charset="0"/>
              </a:rPr>
              <a:t>Slikovnica </a:t>
            </a:r>
            <a:r>
              <a:rPr lang="hr-HR" i="1" dirty="0">
                <a:solidFill>
                  <a:schemeClr val="bg1"/>
                </a:solidFill>
                <a:effectLst/>
                <a:latin typeface="+mj-lt"/>
                <a:ea typeface="Calibri" panose="020F0502020204030204" pitchFamily="34" charset="0"/>
              </a:rPr>
              <a:t>je zato izvrstan medij za rješavanje problema u skupini, za poticanje stvaranja vlastitog mišljenja na individualnoj razini te za jačanje samopouzdanja i stvaranja pozitivne slike o sebi.</a:t>
            </a:r>
            <a:endParaRPr kumimoji="0" lang="hr-HR" altLang="en-US" sz="3200" i="1" u="none" strike="noStrike" cap="none" normalizeH="0" baseline="0" dirty="0">
              <a:ln>
                <a:noFill/>
              </a:ln>
              <a:solidFill>
                <a:schemeClr val="bg1"/>
              </a:solidFill>
              <a:effectLst/>
              <a:latin typeface="+mj-lt"/>
            </a:endParaRPr>
          </a:p>
        </p:txBody>
      </p:sp>
      <p:sp>
        <p:nvSpPr>
          <p:cNvPr id="4" name="Rectangle 3">
            <a:extLst>
              <a:ext uri="{FF2B5EF4-FFF2-40B4-BE49-F238E27FC236}">
                <a16:creationId xmlns:a16="http://schemas.microsoft.com/office/drawing/2014/main" id="{23E0D0F6-B75B-46F7-BBDB-7943571FBF18}"/>
              </a:ext>
            </a:extLst>
          </p:cNvPr>
          <p:cNvSpPr/>
          <p:nvPr/>
        </p:nvSpPr>
        <p:spPr>
          <a:xfrm>
            <a:off x="11896724" y="0"/>
            <a:ext cx="295275" cy="6858000"/>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1058D8EA-6496-4CD2-805E-2645C268B3B9}"/>
              </a:ext>
            </a:extLst>
          </p:cNvPr>
          <p:cNvSpPr/>
          <p:nvPr/>
        </p:nvSpPr>
        <p:spPr>
          <a:xfrm>
            <a:off x="11293333" y="0"/>
            <a:ext cx="295275" cy="6858000"/>
          </a:xfrm>
          <a:prstGeom prst="rect">
            <a:avLst/>
          </a:prstGeom>
          <a:solidFill>
            <a:srgbClr val="194B3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E49C0E2E-97B0-49DE-A884-7622ABFC4BD6}"/>
              </a:ext>
            </a:extLst>
          </p:cNvPr>
          <p:cNvSpPr/>
          <p:nvPr/>
        </p:nvSpPr>
        <p:spPr>
          <a:xfrm>
            <a:off x="10739751" y="0"/>
            <a:ext cx="295275" cy="6858000"/>
          </a:xfrm>
          <a:prstGeom prst="rect">
            <a:avLst/>
          </a:prstGeom>
          <a:solidFill>
            <a:schemeClr val="accent6">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D93B1353-8D9A-4BB0-8C08-940035A77ECC}"/>
              </a:ext>
            </a:extLst>
          </p:cNvPr>
          <p:cNvSpPr/>
          <p:nvPr/>
        </p:nvSpPr>
        <p:spPr>
          <a:xfrm>
            <a:off x="11601449" y="0"/>
            <a:ext cx="295275" cy="6858000"/>
          </a:xfrm>
          <a:prstGeom prst="rect">
            <a:avLst/>
          </a:prstGeom>
          <a:solidFill>
            <a:srgbClr val="92D05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44DB59D0-30F1-4D42-9827-A053FCD11FF1}"/>
              </a:ext>
            </a:extLst>
          </p:cNvPr>
          <p:cNvSpPr/>
          <p:nvPr/>
        </p:nvSpPr>
        <p:spPr>
          <a:xfrm>
            <a:off x="11016542" y="0"/>
            <a:ext cx="295275" cy="6858000"/>
          </a:xfrm>
          <a:prstGeom prst="rect">
            <a:avLst/>
          </a:prstGeom>
          <a:solidFill>
            <a:schemeClr val="accent4">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10" name="Rectangle 9">
            <a:extLst>
              <a:ext uri="{FF2B5EF4-FFF2-40B4-BE49-F238E27FC236}">
                <a16:creationId xmlns:a16="http://schemas.microsoft.com/office/drawing/2014/main" id="{2001D8F0-9A66-4524-ADF8-7E0A741C0D80}"/>
              </a:ext>
            </a:extLst>
          </p:cNvPr>
          <p:cNvSpPr/>
          <p:nvPr/>
        </p:nvSpPr>
        <p:spPr>
          <a:xfrm>
            <a:off x="10444476" y="0"/>
            <a:ext cx="295275" cy="6858000"/>
          </a:xfrm>
          <a:prstGeom prst="rect">
            <a:avLst/>
          </a:prstGeom>
          <a:solidFill>
            <a:srgbClr val="00808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pic>
        <p:nvPicPr>
          <p:cNvPr id="14" name="Picture 13">
            <a:extLst>
              <a:ext uri="{FF2B5EF4-FFF2-40B4-BE49-F238E27FC236}">
                <a16:creationId xmlns:a16="http://schemas.microsoft.com/office/drawing/2014/main" id="{219DEC3C-1510-4108-A805-249F8EF5B5A7}"/>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contrast="40000"/>
                    </a14:imgEffect>
                  </a14:imgLayer>
                </a14:imgProps>
              </a:ext>
            </a:extLst>
          </a:blip>
          <a:srcRect r="8681" b="10383"/>
          <a:stretch/>
        </p:blipFill>
        <p:spPr>
          <a:xfrm>
            <a:off x="10736320" y="5080000"/>
            <a:ext cx="1479083" cy="1778000"/>
          </a:xfrm>
          <a:prstGeom prst="rect">
            <a:avLst/>
          </a:prstGeom>
        </p:spPr>
      </p:pic>
    </p:spTree>
    <p:extLst>
      <p:ext uri="{BB962C8B-B14F-4D97-AF65-F5344CB8AC3E}">
        <p14:creationId xmlns:p14="http://schemas.microsoft.com/office/powerpoint/2010/main" val="300775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99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9419D-BA83-4487-86FD-2428A7F6DD64}"/>
              </a:ext>
            </a:extLst>
          </p:cNvPr>
          <p:cNvSpPr>
            <a:spLocks noGrp="1"/>
          </p:cNvSpPr>
          <p:nvPr>
            <p:ph type="title"/>
          </p:nvPr>
        </p:nvSpPr>
        <p:spPr>
          <a:xfrm>
            <a:off x="838199" y="365125"/>
            <a:ext cx="6924041" cy="1325563"/>
          </a:xfrm>
        </p:spPr>
        <p:txBody>
          <a:bodyPr>
            <a:normAutofit/>
          </a:bodyPr>
          <a:lstStyle/>
          <a:p>
            <a:r>
              <a:rPr lang="hr-HR" sz="3600" b="1" dirty="0">
                <a:solidFill>
                  <a:schemeClr val="bg1"/>
                </a:solidFill>
              </a:rPr>
              <a:t>POTICANJE KOMPETENCIJA DJETETA </a:t>
            </a:r>
            <a:br>
              <a:rPr lang="hr-HR" sz="3600" b="1" dirty="0">
                <a:solidFill>
                  <a:schemeClr val="bg1"/>
                </a:solidFill>
              </a:rPr>
            </a:br>
            <a:r>
              <a:rPr lang="hr-HR" sz="3600" b="1" dirty="0">
                <a:solidFill>
                  <a:schemeClr val="bg1"/>
                </a:solidFill>
              </a:rPr>
              <a:t>UZ POMOĆ SLIKOVNICA</a:t>
            </a:r>
            <a:endParaRPr lang="en-GB" sz="3600" b="1" dirty="0">
              <a:solidFill>
                <a:schemeClr val="bg1"/>
              </a:solidFill>
            </a:endParaRPr>
          </a:p>
        </p:txBody>
      </p:sp>
      <p:sp>
        <p:nvSpPr>
          <p:cNvPr id="3" name="Content Placeholder 2">
            <a:extLst>
              <a:ext uri="{FF2B5EF4-FFF2-40B4-BE49-F238E27FC236}">
                <a16:creationId xmlns:a16="http://schemas.microsoft.com/office/drawing/2014/main" id="{2A941663-0DFC-4644-91C9-DAF5EAC79A69}"/>
              </a:ext>
            </a:extLst>
          </p:cNvPr>
          <p:cNvSpPr>
            <a:spLocks noGrp="1"/>
          </p:cNvSpPr>
          <p:nvPr>
            <p:ph idx="1"/>
          </p:nvPr>
        </p:nvSpPr>
        <p:spPr>
          <a:xfrm>
            <a:off x="838200" y="1825624"/>
            <a:ext cx="9423400" cy="4778375"/>
          </a:xfrm>
        </p:spPr>
        <p:txBody>
          <a:bodyPr/>
          <a:lstStyle/>
          <a:p>
            <a:pPr marL="0" indent="0">
              <a:buNone/>
            </a:pPr>
            <a:endParaRPr lang="hr-HR" sz="2400" dirty="0">
              <a:solidFill>
                <a:schemeClr val="bg1"/>
              </a:solidFill>
              <a:latin typeface="+mj-lt"/>
            </a:endParaRPr>
          </a:p>
          <a:p>
            <a:pPr marL="0" indent="0">
              <a:buNone/>
            </a:pPr>
            <a:r>
              <a:rPr lang="hr-HR" sz="2000" i="1" dirty="0">
                <a:solidFill>
                  <a:schemeClr val="accent6">
                    <a:lumMod val="40000"/>
                    <a:lumOff val="60000"/>
                  </a:schemeClr>
                </a:solidFill>
                <a:latin typeface="+mj-lt"/>
              </a:rPr>
              <a:t>(NK, 2014.)</a:t>
            </a:r>
          </a:p>
          <a:p>
            <a:r>
              <a:rPr lang="hr-HR" dirty="0">
                <a:solidFill>
                  <a:schemeClr val="bg1"/>
                </a:solidFill>
                <a:latin typeface="+mj-lt"/>
              </a:rPr>
              <a:t>komunikacija na materinjem ili stranom jeziku</a:t>
            </a:r>
          </a:p>
          <a:p>
            <a:r>
              <a:rPr lang="hr-HR" dirty="0">
                <a:solidFill>
                  <a:schemeClr val="bg1"/>
                </a:solidFill>
                <a:latin typeface="+mj-lt"/>
              </a:rPr>
              <a:t>socijalna osviještenost i razvoj empatije</a:t>
            </a:r>
          </a:p>
          <a:p>
            <a:r>
              <a:rPr lang="hr-HR" dirty="0">
                <a:solidFill>
                  <a:schemeClr val="bg1"/>
                </a:solidFill>
                <a:latin typeface="+mj-lt"/>
              </a:rPr>
              <a:t>građanske kompetencije – prava, dužnosti i stvaranje proaktivnog društva</a:t>
            </a:r>
          </a:p>
          <a:p>
            <a:r>
              <a:rPr lang="hr-HR" dirty="0">
                <a:solidFill>
                  <a:schemeClr val="bg1"/>
                </a:solidFill>
                <a:latin typeface="+mj-lt"/>
              </a:rPr>
              <a:t>inicijativnost i poduzetnost – </a:t>
            </a:r>
            <a:r>
              <a:rPr lang="hr-HR" i="1" dirty="0">
                <a:solidFill>
                  <a:schemeClr val="bg1"/>
                </a:solidFill>
                <a:latin typeface="+mj-lt"/>
              </a:rPr>
              <a:t>pri aktivnostima čitanja </a:t>
            </a:r>
            <a:r>
              <a:rPr lang="hr-HR" dirty="0">
                <a:solidFill>
                  <a:schemeClr val="bg1"/>
                </a:solidFill>
                <a:latin typeface="+mj-lt"/>
              </a:rPr>
              <a:t>– podržavanje dječje kreativnosti i ispunjavanje potrebe za izražavanjem </a:t>
            </a:r>
          </a:p>
          <a:p>
            <a:pPr marL="0" indent="0">
              <a:buNone/>
            </a:pPr>
            <a:endParaRPr lang="en-GB" dirty="0"/>
          </a:p>
        </p:txBody>
      </p:sp>
      <p:sp>
        <p:nvSpPr>
          <p:cNvPr id="4" name="Rectangle 3">
            <a:extLst>
              <a:ext uri="{FF2B5EF4-FFF2-40B4-BE49-F238E27FC236}">
                <a16:creationId xmlns:a16="http://schemas.microsoft.com/office/drawing/2014/main" id="{23E0D0F6-B75B-46F7-BBDB-7943571FBF18}"/>
              </a:ext>
            </a:extLst>
          </p:cNvPr>
          <p:cNvSpPr/>
          <p:nvPr/>
        </p:nvSpPr>
        <p:spPr>
          <a:xfrm>
            <a:off x="11896724" y="0"/>
            <a:ext cx="295275" cy="6858000"/>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1058D8EA-6496-4CD2-805E-2645C268B3B9}"/>
              </a:ext>
            </a:extLst>
          </p:cNvPr>
          <p:cNvSpPr/>
          <p:nvPr/>
        </p:nvSpPr>
        <p:spPr>
          <a:xfrm>
            <a:off x="11293333" y="0"/>
            <a:ext cx="295275" cy="6858000"/>
          </a:xfrm>
          <a:prstGeom prst="rect">
            <a:avLst/>
          </a:prstGeom>
          <a:solidFill>
            <a:srgbClr val="194B3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E49C0E2E-97B0-49DE-A884-7622ABFC4BD6}"/>
              </a:ext>
            </a:extLst>
          </p:cNvPr>
          <p:cNvSpPr/>
          <p:nvPr/>
        </p:nvSpPr>
        <p:spPr>
          <a:xfrm>
            <a:off x="10739751" y="0"/>
            <a:ext cx="295275" cy="6858000"/>
          </a:xfrm>
          <a:prstGeom prst="rect">
            <a:avLst/>
          </a:prstGeom>
          <a:solidFill>
            <a:schemeClr val="accent6">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D93B1353-8D9A-4BB0-8C08-940035A77ECC}"/>
              </a:ext>
            </a:extLst>
          </p:cNvPr>
          <p:cNvSpPr/>
          <p:nvPr/>
        </p:nvSpPr>
        <p:spPr>
          <a:xfrm>
            <a:off x="11601449" y="0"/>
            <a:ext cx="295275" cy="6858000"/>
          </a:xfrm>
          <a:prstGeom prst="rect">
            <a:avLst/>
          </a:prstGeom>
          <a:solidFill>
            <a:srgbClr val="92D05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44DB59D0-30F1-4D42-9827-A053FCD11FF1}"/>
              </a:ext>
            </a:extLst>
          </p:cNvPr>
          <p:cNvSpPr/>
          <p:nvPr/>
        </p:nvSpPr>
        <p:spPr>
          <a:xfrm>
            <a:off x="11016542" y="0"/>
            <a:ext cx="295275" cy="6858000"/>
          </a:xfrm>
          <a:prstGeom prst="rect">
            <a:avLst/>
          </a:prstGeom>
          <a:solidFill>
            <a:schemeClr val="accent4">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10" name="Rectangle 9">
            <a:extLst>
              <a:ext uri="{FF2B5EF4-FFF2-40B4-BE49-F238E27FC236}">
                <a16:creationId xmlns:a16="http://schemas.microsoft.com/office/drawing/2014/main" id="{2001D8F0-9A66-4524-ADF8-7E0A741C0D80}"/>
              </a:ext>
            </a:extLst>
          </p:cNvPr>
          <p:cNvSpPr/>
          <p:nvPr/>
        </p:nvSpPr>
        <p:spPr>
          <a:xfrm>
            <a:off x="10444476" y="0"/>
            <a:ext cx="295275" cy="6858000"/>
          </a:xfrm>
          <a:prstGeom prst="rect">
            <a:avLst/>
          </a:prstGeom>
          <a:solidFill>
            <a:srgbClr val="00808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pic>
        <p:nvPicPr>
          <p:cNvPr id="11" name="Picture 10">
            <a:extLst>
              <a:ext uri="{FF2B5EF4-FFF2-40B4-BE49-F238E27FC236}">
                <a16:creationId xmlns:a16="http://schemas.microsoft.com/office/drawing/2014/main" id="{D18EF577-BC06-447D-A0A2-0C2C8636366F}"/>
              </a:ext>
            </a:extLst>
          </p:cNvPr>
          <p:cNvPicPr>
            <a:picLocks noChangeAspect="1"/>
          </p:cNvPicPr>
          <p:nvPr/>
        </p:nvPicPr>
        <p:blipFill rotWithShape="1">
          <a:blip r:embed="rId2"/>
          <a:srcRect r="8056" b="1689"/>
          <a:stretch/>
        </p:blipFill>
        <p:spPr>
          <a:xfrm>
            <a:off x="10435540" y="4897120"/>
            <a:ext cx="1756460" cy="1960880"/>
          </a:xfrm>
          <a:prstGeom prst="rect">
            <a:avLst/>
          </a:prstGeom>
        </p:spPr>
      </p:pic>
    </p:spTree>
    <p:extLst>
      <p:ext uri="{BB962C8B-B14F-4D97-AF65-F5344CB8AC3E}">
        <p14:creationId xmlns:p14="http://schemas.microsoft.com/office/powerpoint/2010/main" val="644897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3E0D0F6-B75B-46F7-BBDB-7943571FBF18}"/>
              </a:ext>
            </a:extLst>
          </p:cNvPr>
          <p:cNvSpPr/>
          <p:nvPr/>
        </p:nvSpPr>
        <p:spPr>
          <a:xfrm>
            <a:off x="11896724" y="0"/>
            <a:ext cx="295275" cy="6858000"/>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1058D8EA-6496-4CD2-805E-2645C268B3B9}"/>
              </a:ext>
            </a:extLst>
          </p:cNvPr>
          <p:cNvSpPr/>
          <p:nvPr/>
        </p:nvSpPr>
        <p:spPr>
          <a:xfrm>
            <a:off x="11293333" y="0"/>
            <a:ext cx="295275" cy="6858000"/>
          </a:xfrm>
          <a:prstGeom prst="rect">
            <a:avLst/>
          </a:prstGeom>
          <a:solidFill>
            <a:srgbClr val="194B3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E49C0E2E-97B0-49DE-A884-7622ABFC4BD6}"/>
              </a:ext>
            </a:extLst>
          </p:cNvPr>
          <p:cNvSpPr/>
          <p:nvPr/>
        </p:nvSpPr>
        <p:spPr>
          <a:xfrm>
            <a:off x="10739751" y="0"/>
            <a:ext cx="295275" cy="6858000"/>
          </a:xfrm>
          <a:prstGeom prst="rect">
            <a:avLst/>
          </a:prstGeom>
          <a:solidFill>
            <a:schemeClr val="accent6">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D93B1353-8D9A-4BB0-8C08-940035A77ECC}"/>
              </a:ext>
            </a:extLst>
          </p:cNvPr>
          <p:cNvSpPr/>
          <p:nvPr/>
        </p:nvSpPr>
        <p:spPr>
          <a:xfrm>
            <a:off x="11601449" y="0"/>
            <a:ext cx="295275" cy="6858000"/>
          </a:xfrm>
          <a:prstGeom prst="rect">
            <a:avLst/>
          </a:prstGeom>
          <a:solidFill>
            <a:srgbClr val="92D05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44DB59D0-30F1-4D42-9827-A053FCD11FF1}"/>
              </a:ext>
            </a:extLst>
          </p:cNvPr>
          <p:cNvSpPr/>
          <p:nvPr/>
        </p:nvSpPr>
        <p:spPr>
          <a:xfrm>
            <a:off x="11016542" y="0"/>
            <a:ext cx="295275" cy="6858000"/>
          </a:xfrm>
          <a:prstGeom prst="rect">
            <a:avLst/>
          </a:prstGeom>
          <a:solidFill>
            <a:schemeClr val="accent4">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10" name="Rectangle 9">
            <a:extLst>
              <a:ext uri="{FF2B5EF4-FFF2-40B4-BE49-F238E27FC236}">
                <a16:creationId xmlns:a16="http://schemas.microsoft.com/office/drawing/2014/main" id="{2001D8F0-9A66-4524-ADF8-7E0A741C0D80}"/>
              </a:ext>
            </a:extLst>
          </p:cNvPr>
          <p:cNvSpPr/>
          <p:nvPr/>
        </p:nvSpPr>
        <p:spPr>
          <a:xfrm>
            <a:off x="10444476" y="0"/>
            <a:ext cx="295275" cy="6858000"/>
          </a:xfrm>
          <a:prstGeom prst="rect">
            <a:avLst/>
          </a:prstGeom>
          <a:solidFill>
            <a:srgbClr val="00808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pic>
        <p:nvPicPr>
          <p:cNvPr id="11" name="Picture 10">
            <a:extLst>
              <a:ext uri="{FF2B5EF4-FFF2-40B4-BE49-F238E27FC236}">
                <a16:creationId xmlns:a16="http://schemas.microsoft.com/office/drawing/2014/main" id="{87A300F8-70DA-46A6-BBAC-0B383BC33F6A}"/>
              </a:ext>
            </a:extLst>
          </p:cNvPr>
          <p:cNvPicPr>
            <a:picLocks noChangeAspect="1"/>
          </p:cNvPicPr>
          <p:nvPr/>
        </p:nvPicPr>
        <p:blipFill>
          <a:blip r:embed="rId2"/>
          <a:stretch>
            <a:fillRect/>
          </a:stretch>
        </p:blipFill>
        <p:spPr>
          <a:xfrm>
            <a:off x="0" y="17560"/>
            <a:ext cx="4788310" cy="6840441"/>
          </a:xfrm>
          <a:prstGeom prst="rect">
            <a:avLst/>
          </a:prstGeom>
        </p:spPr>
      </p:pic>
      <p:sp>
        <p:nvSpPr>
          <p:cNvPr id="12" name="Title 1">
            <a:extLst>
              <a:ext uri="{FF2B5EF4-FFF2-40B4-BE49-F238E27FC236}">
                <a16:creationId xmlns:a16="http://schemas.microsoft.com/office/drawing/2014/main" id="{A4E49AE3-B829-4667-874F-5B24315B7C05}"/>
              </a:ext>
            </a:extLst>
          </p:cNvPr>
          <p:cNvSpPr>
            <a:spLocks noGrp="1"/>
          </p:cNvSpPr>
          <p:nvPr>
            <p:ph type="title"/>
          </p:nvPr>
        </p:nvSpPr>
        <p:spPr>
          <a:xfrm>
            <a:off x="5626493" y="35116"/>
            <a:ext cx="4541192" cy="6840441"/>
          </a:xfrm>
        </p:spPr>
        <p:txBody>
          <a:bodyPr>
            <a:normAutofit/>
          </a:bodyPr>
          <a:lstStyle/>
          <a:p>
            <a:r>
              <a:rPr lang="hr-HR" sz="3200" dirty="0">
                <a:solidFill>
                  <a:schemeClr val="bg1"/>
                </a:solidFill>
              </a:rPr>
              <a:t>IVA BEZINOVIĆ - HAYDON</a:t>
            </a:r>
            <a:br>
              <a:rPr lang="hr-HR" sz="2400" dirty="0">
                <a:solidFill>
                  <a:schemeClr val="bg1"/>
                </a:solidFill>
              </a:rPr>
            </a:br>
            <a:r>
              <a:rPr lang="hr-HR" sz="2400" dirty="0">
                <a:solidFill>
                  <a:schemeClr val="bg1"/>
                </a:solidFill>
              </a:rPr>
              <a:t>rođena je u Rijeci, a živjela je u Mađarskoj, Njemačkoj i Americi. Radila je kao prevoditeljica, profesorica i lektorica. U slobodno vrijeme piše kratke priče za odrasle, djecu i pse. </a:t>
            </a:r>
            <a:br>
              <a:rPr lang="hr-HR" sz="2400" dirty="0">
                <a:solidFill>
                  <a:schemeClr val="bg1"/>
                </a:solidFill>
              </a:rPr>
            </a:br>
            <a:br>
              <a:rPr lang="hr-HR" sz="3200" dirty="0">
                <a:solidFill>
                  <a:schemeClr val="bg1"/>
                </a:solidFill>
              </a:rPr>
            </a:br>
            <a:br>
              <a:rPr lang="hr-HR" sz="3200" dirty="0">
                <a:solidFill>
                  <a:schemeClr val="bg1"/>
                </a:solidFill>
              </a:rPr>
            </a:br>
            <a:r>
              <a:rPr lang="hr-HR" sz="3200" dirty="0">
                <a:solidFill>
                  <a:schemeClr val="bg1"/>
                </a:solidFill>
              </a:rPr>
              <a:t>HANA TINTOR</a:t>
            </a:r>
            <a:br>
              <a:rPr lang="hr-HR" sz="3200" dirty="0">
                <a:solidFill>
                  <a:schemeClr val="bg1"/>
                </a:solidFill>
              </a:rPr>
            </a:br>
            <a:r>
              <a:rPr lang="hr-HR" sz="2400" dirty="0">
                <a:solidFill>
                  <a:schemeClr val="bg1"/>
                </a:solidFill>
              </a:rPr>
              <a:t>rođena je u Zagrebu gdje je diplomirala na Studiju dizajna. Radi kao freelance ilustrator i kao animator i autor u Jadranskoj animaciji. </a:t>
            </a:r>
            <a:endParaRPr lang="en-GB" sz="3200" dirty="0">
              <a:solidFill>
                <a:schemeClr val="bg1"/>
              </a:solidFill>
            </a:endParaRPr>
          </a:p>
        </p:txBody>
      </p:sp>
    </p:spTree>
    <p:extLst>
      <p:ext uri="{BB962C8B-B14F-4D97-AF65-F5344CB8AC3E}">
        <p14:creationId xmlns:p14="http://schemas.microsoft.com/office/powerpoint/2010/main" val="26740466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941663-0DFC-4644-91C9-DAF5EAC79A69}"/>
              </a:ext>
            </a:extLst>
          </p:cNvPr>
          <p:cNvSpPr>
            <a:spLocks noGrp="1"/>
          </p:cNvSpPr>
          <p:nvPr>
            <p:ph idx="1"/>
          </p:nvPr>
        </p:nvSpPr>
        <p:spPr>
          <a:xfrm>
            <a:off x="838200" y="731520"/>
            <a:ext cx="9220200" cy="5445443"/>
          </a:xfrm>
        </p:spPr>
        <p:txBody>
          <a:bodyPr>
            <a:normAutofit/>
          </a:bodyPr>
          <a:lstStyle/>
          <a:p>
            <a:pPr marL="0" indent="0">
              <a:lnSpc>
                <a:spcPct val="107000"/>
              </a:lnSpc>
              <a:spcAft>
                <a:spcPts val="800"/>
              </a:spcAft>
              <a:buNone/>
            </a:pPr>
            <a:r>
              <a:rPr lang="hr-HR" sz="2600" dirty="0">
                <a:solidFill>
                  <a:schemeClr val="bg1"/>
                </a:solidFill>
                <a:effectLst/>
                <a:latin typeface="Calibri Light" panose="020F0302020204030204" pitchFamily="34" charset="0"/>
                <a:ea typeface="Calibri" panose="020F0502020204030204" pitchFamily="34" charset="0"/>
                <a:cs typeface="Calibri Light" panose="020F0302020204030204" pitchFamily="34" charset="0"/>
              </a:rPr>
              <a:t>Bake peku najbolje palačinke.</a:t>
            </a:r>
            <a:endParaRPr lang="en-GB" sz="2600" dirty="0">
              <a:solidFill>
                <a:schemeClr val="bg1"/>
              </a:solidFill>
              <a:effectLst/>
              <a:latin typeface="Calibri Light" panose="020F0302020204030204" pitchFamily="34" charset="0"/>
              <a:ea typeface="Calibri" panose="020F0502020204030204" pitchFamily="34" charset="0"/>
              <a:cs typeface="Calibri Light" panose="020F0302020204030204" pitchFamily="34" charset="0"/>
            </a:endParaRPr>
          </a:p>
          <a:p>
            <a:pPr marL="0" indent="0">
              <a:lnSpc>
                <a:spcPct val="107000"/>
              </a:lnSpc>
              <a:spcAft>
                <a:spcPts val="800"/>
              </a:spcAft>
              <a:buNone/>
            </a:pPr>
            <a:endParaRPr lang="hr-HR" sz="2600" dirty="0">
              <a:solidFill>
                <a:schemeClr val="bg1"/>
              </a:solidFill>
              <a:effectLst/>
              <a:latin typeface="Calibri Light" panose="020F0302020204030204" pitchFamily="34" charset="0"/>
              <a:ea typeface="Calibri" panose="020F0502020204030204" pitchFamily="34" charset="0"/>
              <a:cs typeface="Calibri Light" panose="020F0302020204030204" pitchFamily="34" charset="0"/>
            </a:endParaRPr>
          </a:p>
          <a:p>
            <a:pPr marL="0" indent="0">
              <a:lnSpc>
                <a:spcPct val="107000"/>
              </a:lnSpc>
              <a:spcAft>
                <a:spcPts val="800"/>
              </a:spcAft>
              <a:buNone/>
            </a:pPr>
            <a:r>
              <a:rPr lang="hr-HR" sz="2600" dirty="0">
                <a:solidFill>
                  <a:schemeClr val="bg1"/>
                </a:solidFill>
                <a:effectLst/>
                <a:latin typeface="Calibri Light" panose="020F0302020204030204" pitchFamily="34" charset="0"/>
                <a:ea typeface="Calibri" panose="020F0502020204030204" pitchFamily="34" charset="0"/>
                <a:cs typeface="Calibri Light" panose="020F0302020204030204" pitchFamily="34" charset="0"/>
              </a:rPr>
              <a:t>Bakine ruke najtoplije grle. Bakini zagrljaji mirišu na kolače i sreću. </a:t>
            </a:r>
            <a:endParaRPr lang="en-GB" sz="2600" dirty="0">
              <a:solidFill>
                <a:schemeClr val="bg1"/>
              </a:solidFill>
              <a:effectLst/>
              <a:latin typeface="Calibri Light" panose="020F0302020204030204" pitchFamily="34" charset="0"/>
              <a:ea typeface="Calibri" panose="020F0502020204030204" pitchFamily="34" charset="0"/>
              <a:cs typeface="Calibri Light" panose="020F0302020204030204" pitchFamily="34" charset="0"/>
            </a:endParaRPr>
          </a:p>
          <a:p>
            <a:pPr marL="0" indent="0">
              <a:lnSpc>
                <a:spcPct val="107000"/>
              </a:lnSpc>
              <a:spcAft>
                <a:spcPts val="800"/>
              </a:spcAft>
              <a:buNone/>
            </a:pPr>
            <a:endParaRPr lang="hr-HR" sz="2600" dirty="0">
              <a:solidFill>
                <a:schemeClr val="bg1"/>
              </a:solidFill>
              <a:effectLst/>
              <a:latin typeface="Calibri Light" panose="020F0302020204030204" pitchFamily="34" charset="0"/>
              <a:ea typeface="Calibri" panose="020F0502020204030204" pitchFamily="34" charset="0"/>
              <a:cs typeface="Calibri Light" panose="020F0302020204030204" pitchFamily="34" charset="0"/>
            </a:endParaRPr>
          </a:p>
          <a:p>
            <a:pPr marL="0" indent="0">
              <a:lnSpc>
                <a:spcPct val="107000"/>
              </a:lnSpc>
              <a:spcAft>
                <a:spcPts val="800"/>
              </a:spcAft>
              <a:buNone/>
            </a:pPr>
            <a:r>
              <a:rPr lang="hr-HR" sz="2600" dirty="0">
                <a:solidFill>
                  <a:schemeClr val="bg1"/>
                </a:solidFill>
                <a:effectLst/>
                <a:latin typeface="Calibri Light" panose="020F0302020204030204" pitchFamily="34" charset="0"/>
                <a:ea typeface="Calibri" panose="020F0502020204030204" pitchFamily="34" charset="0"/>
                <a:cs typeface="Calibri Light" panose="020F0302020204030204" pitchFamily="34" charset="0"/>
              </a:rPr>
              <a:t>Bakine oči namršteno gledaju mame i tate kad djeci nešto zabrane. </a:t>
            </a:r>
          </a:p>
          <a:p>
            <a:pPr marL="0" indent="0">
              <a:lnSpc>
                <a:spcPct val="107000"/>
              </a:lnSpc>
              <a:spcAft>
                <a:spcPts val="800"/>
              </a:spcAft>
              <a:buNone/>
            </a:pPr>
            <a:endParaRPr lang="hr-HR" sz="2600" dirty="0">
              <a:solidFill>
                <a:schemeClr val="bg1"/>
              </a:solidFill>
              <a:latin typeface="Calibri Light" panose="020F0302020204030204" pitchFamily="34" charset="0"/>
              <a:ea typeface="Calibri" panose="020F0502020204030204" pitchFamily="34" charset="0"/>
              <a:cs typeface="Calibri Light" panose="020F0302020204030204" pitchFamily="34" charset="0"/>
            </a:endParaRPr>
          </a:p>
          <a:p>
            <a:pPr marL="0" indent="0">
              <a:lnSpc>
                <a:spcPct val="107000"/>
              </a:lnSpc>
              <a:spcAft>
                <a:spcPts val="800"/>
              </a:spcAft>
              <a:buNone/>
            </a:pPr>
            <a:r>
              <a:rPr lang="hr-HR" sz="2600" dirty="0">
                <a:solidFill>
                  <a:schemeClr val="bg1"/>
                </a:solidFill>
                <a:effectLst/>
                <a:latin typeface="Calibri Light" panose="020F0302020204030204" pitchFamily="34" charset="0"/>
                <a:ea typeface="Calibri" panose="020F0502020204030204" pitchFamily="34" charset="0"/>
                <a:cs typeface="Calibri Light" panose="020F0302020204030204" pitchFamily="34" charset="0"/>
              </a:rPr>
              <a:t>Bake su uvijek tu da ublaže svaku dječju ljutnju i ispune svaku želju onda kada mame i tate to ne mogu. </a:t>
            </a:r>
            <a:endParaRPr lang="en-GB" sz="2600" dirty="0">
              <a:solidFill>
                <a:schemeClr val="bg1"/>
              </a:solidFill>
              <a:effectLst/>
              <a:latin typeface="Calibri Light" panose="020F0302020204030204" pitchFamily="34" charset="0"/>
              <a:ea typeface="Calibri" panose="020F0502020204030204" pitchFamily="34" charset="0"/>
              <a:cs typeface="Calibri Light" panose="020F0302020204030204" pitchFamily="34" charset="0"/>
            </a:endParaRPr>
          </a:p>
          <a:p>
            <a:pPr marL="0" indent="0">
              <a:buNone/>
            </a:pPr>
            <a:endParaRPr lang="en-GB" dirty="0"/>
          </a:p>
        </p:txBody>
      </p:sp>
      <p:sp>
        <p:nvSpPr>
          <p:cNvPr id="4" name="Rectangle 3">
            <a:extLst>
              <a:ext uri="{FF2B5EF4-FFF2-40B4-BE49-F238E27FC236}">
                <a16:creationId xmlns:a16="http://schemas.microsoft.com/office/drawing/2014/main" id="{23E0D0F6-B75B-46F7-BBDB-7943571FBF18}"/>
              </a:ext>
            </a:extLst>
          </p:cNvPr>
          <p:cNvSpPr/>
          <p:nvPr/>
        </p:nvSpPr>
        <p:spPr>
          <a:xfrm>
            <a:off x="11896724" y="0"/>
            <a:ext cx="295275" cy="6858000"/>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1058D8EA-6496-4CD2-805E-2645C268B3B9}"/>
              </a:ext>
            </a:extLst>
          </p:cNvPr>
          <p:cNvSpPr/>
          <p:nvPr/>
        </p:nvSpPr>
        <p:spPr>
          <a:xfrm>
            <a:off x="11293333" y="0"/>
            <a:ext cx="295275" cy="6858000"/>
          </a:xfrm>
          <a:prstGeom prst="rect">
            <a:avLst/>
          </a:prstGeom>
          <a:solidFill>
            <a:srgbClr val="194B3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E49C0E2E-97B0-49DE-A884-7622ABFC4BD6}"/>
              </a:ext>
            </a:extLst>
          </p:cNvPr>
          <p:cNvSpPr/>
          <p:nvPr/>
        </p:nvSpPr>
        <p:spPr>
          <a:xfrm>
            <a:off x="10739751" y="0"/>
            <a:ext cx="295275" cy="6858000"/>
          </a:xfrm>
          <a:prstGeom prst="rect">
            <a:avLst/>
          </a:prstGeom>
          <a:solidFill>
            <a:schemeClr val="accent6">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D93B1353-8D9A-4BB0-8C08-940035A77ECC}"/>
              </a:ext>
            </a:extLst>
          </p:cNvPr>
          <p:cNvSpPr/>
          <p:nvPr/>
        </p:nvSpPr>
        <p:spPr>
          <a:xfrm>
            <a:off x="11601449" y="0"/>
            <a:ext cx="295275" cy="6858000"/>
          </a:xfrm>
          <a:prstGeom prst="rect">
            <a:avLst/>
          </a:prstGeom>
          <a:solidFill>
            <a:srgbClr val="92D05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44DB59D0-30F1-4D42-9827-A053FCD11FF1}"/>
              </a:ext>
            </a:extLst>
          </p:cNvPr>
          <p:cNvSpPr/>
          <p:nvPr/>
        </p:nvSpPr>
        <p:spPr>
          <a:xfrm>
            <a:off x="11016542" y="0"/>
            <a:ext cx="295275" cy="6858000"/>
          </a:xfrm>
          <a:prstGeom prst="rect">
            <a:avLst/>
          </a:prstGeom>
          <a:solidFill>
            <a:schemeClr val="accent4">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10" name="Rectangle 9">
            <a:extLst>
              <a:ext uri="{FF2B5EF4-FFF2-40B4-BE49-F238E27FC236}">
                <a16:creationId xmlns:a16="http://schemas.microsoft.com/office/drawing/2014/main" id="{2001D8F0-9A66-4524-ADF8-7E0A741C0D80}"/>
              </a:ext>
            </a:extLst>
          </p:cNvPr>
          <p:cNvSpPr/>
          <p:nvPr/>
        </p:nvSpPr>
        <p:spPr>
          <a:xfrm>
            <a:off x="10444476" y="0"/>
            <a:ext cx="295275" cy="6858000"/>
          </a:xfrm>
          <a:prstGeom prst="rect">
            <a:avLst/>
          </a:prstGeom>
          <a:solidFill>
            <a:srgbClr val="00808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pic>
        <p:nvPicPr>
          <p:cNvPr id="11" name="Picture 10">
            <a:extLst>
              <a:ext uri="{FF2B5EF4-FFF2-40B4-BE49-F238E27FC236}">
                <a16:creationId xmlns:a16="http://schemas.microsoft.com/office/drawing/2014/main" id="{87A300F8-70DA-46A6-BBAC-0B383BC33F6A}"/>
              </a:ext>
            </a:extLst>
          </p:cNvPr>
          <p:cNvPicPr>
            <a:picLocks noChangeAspect="1"/>
          </p:cNvPicPr>
          <p:nvPr/>
        </p:nvPicPr>
        <p:blipFill>
          <a:blip r:embed="rId2"/>
          <a:stretch>
            <a:fillRect/>
          </a:stretch>
        </p:blipFill>
        <p:spPr>
          <a:xfrm>
            <a:off x="10724511" y="4753429"/>
            <a:ext cx="1473200" cy="2104571"/>
          </a:xfrm>
          <a:prstGeom prst="rect">
            <a:avLst/>
          </a:prstGeom>
        </p:spPr>
      </p:pic>
    </p:spTree>
    <p:extLst>
      <p:ext uri="{BB962C8B-B14F-4D97-AF65-F5344CB8AC3E}">
        <p14:creationId xmlns:p14="http://schemas.microsoft.com/office/powerpoint/2010/main" val="894432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CC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E4235-E2F8-4BC6-B7B6-E11464677A2F}"/>
              </a:ext>
            </a:extLst>
          </p:cNvPr>
          <p:cNvSpPr>
            <a:spLocks noGrp="1"/>
          </p:cNvSpPr>
          <p:nvPr>
            <p:ph type="title"/>
          </p:nvPr>
        </p:nvSpPr>
        <p:spPr/>
        <p:txBody>
          <a:bodyPr/>
          <a:lstStyle/>
          <a:p>
            <a:r>
              <a:rPr lang="hr-HR" b="1" dirty="0">
                <a:solidFill>
                  <a:schemeClr val="bg1"/>
                </a:solidFill>
              </a:rPr>
              <a:t>Zašto baš </a:t>
            </a:r>
            <a:r>
              <a:rPr lang="hr-HR" b="1" i="1" dirty="0">
                <a:solidFill>
                  <a:schemeClr val="accent6">
                    <a:lumMod val="20000"/>
                    <a:lumOff val="80000"/>
                  </a:schemeClr>
                </a:solidFill>
              </a:rPr>
              <a:t>ova</a:t>
            </a:r>
            <a:r>
              <a:rPr lang="hr-HR" b="1" dirty="0">
                <a:solidFill>
                  <a:schemeClr val="bg1"/>
                </a:solidFill>
              </a:rPr>
              <a:t> slikovnica?</a:t>
            </a:r>
            <a:endParaRPr lang="en-GB" b="1" dirty="0">
              <a:solidFill>
                <a:schemeClr val="bg1"/>
              </a:solidFill>
            </a:endParaRPr>
          </a:p>
        </p:txBody>
      </p:sp>
      <p:sp>
        <p:nvSpPr>
          <p:cNvPr id="3" name="Content Placeholder 2">
            <a:extLst>
              <a:ext uri="{FF2B5EF4-FFF2-40B4-BE49-F238E27FC236}">
                <a16:creationId xmlns:a16="http://schemas.microsoft.com/office/drawing/2014/main" id="{7965AB32-AB50-4A87-B04E-EA6BADF27BB0}"/>
              </a:ext>
            </a:extLst>
          </p:cNvPr>
          <p:cNvSpPr>
            <a:spLocks noGrp="1"/>
          </p:cNvSpPr>
          <p:nvPr>
            <p:ph idx="1"/>
          </p:nvPr>
        </p:nvSpPr>
        <p:spPr>
          <a:xfrm>
            <a:off x="838200" y="1825624"/>
            <a:ext cx="10515600" cy="4920615"/>
          </a:xfrm>
        </p:spPr>
        <p:txBody>
          <a:bodyPr/>
          <a:lstStyle/>
          <a:p>
            <a:pPr marL="0" indent="0">
              <a:buNone/>
            </a:pPr>
            <a:r>
              <a:rPr lang="hr-HR" b="1" dirty="0">
                <a:solidFill>
                  <a:schemeClr val="bg1"/>
                </a:solidFill>
              </a:rPr>
              <a:t>PROBLEMSKA SLIKOVNICA</a:t>
            </a:r>
          </a:p>
          <a:p>
            <a:endParaRPr lang="hr-HR" dirty="0">
              <a:solidFill>
                <a:schemeClr val="bg1"/>
              </a:solidFill>
            </a:endParaRPr>
          </a:p>
          <a:p>
            <a:r>
              <a:rPr lang="hr-HR" dirty="0">
                <a:solidFill>
                  <a:schemeClr val="bg1"/>
                </a:solidFill>
              </a:rPr>
              <a:t>tema kojoj treba pažljivo pristupiti jer djeci nije bliska</a:t>
            </a:r>
          </a:p>
          <a:p>
            <a:r>
              <a:rPr lang="hr-HR" dirty="0">
                <a:solidFill>
                  <a:schemeClr val="bg1"/>
                </a:solidFill>
              </a:rPr>
              <a:t>opisuje nepredviđenu situaciju koja kod djeteta može izazvati mnogobrojne emocionalne reakcije</a:t>
            </a:r>
          </a:p>
          <a:p>
            <a:r>
              <a:rPr lang="hr-HR" dirty="0">
                <a:solidFill>
                  <a:schemeClr val="bg1"/>
                </a:solidFill>
              </a:rPr>
              <a:t>prilika za razgovor, analizu i diskusiju</a:t>
            </a:r>
          </a:p>
          <a:p>
            <a:endParaRPr lang="hr-HR" dirty="0">
              <a:solidFill>
                <a:schemeClr val="bg1"/>
              </a:solidFill>
            </a:endParaRPr>
          </a:p>
          <a:p>
            <a:pPr marL="0" indent="0">
              <a:buNone/>
            </a:pPr>
            <a:endParaRPr lang="hr-HR" sz="1800" i="1" dirty="0">
              <a:solidFill>
                <a:schemeClr val="bg1"/>
              </a:solidFill>
            </a:endParaRPr>
          </a:p>
          <a:p>
            <a:pPr marL="0" indent="0">
              <a:buNone/>
            </a:pPr>
            <a:r>
              <a:rPr lang="hr-HR" sz="1600" i="1" dirty="0">
                <a:solidFill>
                  <a:schemeClr val="bg1"/>
                </a:solidFill>
              </a:rPr>
              <a:t>SLIČNE PROBLEMSKE SLIKOVNICE: </a:t>
            </a:r>
          </a:p>
          <a:p>
            <a:pPr marL="0" indent="0">
              <a:buNone/>
            </a:pPr>
            <a:r>
              <a:rPr lang="hr-HR" sz="1600" i="1" dirty="0">
                <a:solidFill>
                  <a:schemeClr val="bg1"/>
                </a:solidFill>
              </a:rPr>
              <a:t>Patka, smrt i tulipan; Gora se promeškoljila, Kako prestrašiti čudovište</a:t>
            </a:r>
          </a:p>
          <a:p>
            <a:pPr marL="0" indent="0">
              <a:buNone/>
            </a:pPr>
            <a:endParaRPr lang="hr-HR" dirty="0"/>
          </a:p>
          <a:p>
            <a:pPr marL="0" indent="0">
              <a:buNone/>
            </a:pPr>
            <a:endParaRPr lang="hr-HR" dirty="0"/>
          </a:p>
          <a:p>
            <a:pPr marL="0" indent="0">
              <a:buNone/>
            </a:pPr>
            <a:endParaRPr lang="hr-HR" dirty="0"/>
          </a:p>
          <a:p>
            <a:pPr marL="0" indent="0">
              <a:buNone/>
            </a:pPr>
            <a:endParaRPr lang="en-GB" dirty="0"/>
          </a:p>
        </p:txBody>
      </p:sp>
    </p:spTree>
    <p:extLst>
      <p:ext uri="{BB962C8B-B14F-4D97-AF65-F5344CB8AC3E}">
        <p14:creationId xmlns:p14="http://schemas.microsoft.com/office/powerpoint/2010/main" val="291083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CC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E4235-E2F8-4BC6-B7B6-E11464677A2F}"/>
              </a:ext>
            </a:extLst>
          </p:cNvPr>
          <p:cNvSpPr>
            <a:spLocks noGrp="1"/>
          </p:cNvSpPr>
          <p:nvPr>
            <p:ph type="title"/>
          </p:nvPr>
        </p:nvSpPr>
        <p:spPr/>
        <p:txBody>
          <a:bodyPr/>
          <a:lstStyle/>
          <a:p>
            <a:r>
              <a:rPr lang="hr-HR" b="1" dirty="0">
                <a:solidFill>
                  <a:schemeClr val="bg1"/>
                </a:solidFill>
              </a:rPr>
              <a:t>Zašto baš </a:t>
            </a:r>
            <a:r>
              <a:rPr lang="hr-HR" b="1" i="1" dirty="0">
                <a:solidFill>
                  <a:schemeClr val="accent6">
                    <a:lumMod val="20000"/>
                    <a:lumOff val="80000"/>
                  </a:schemeClr>
                </a:solidFill>
              </a:rPr>
              <a:t>ova</a:t>
            </a:r>
            <a:r>
              <a:rPr lang="hr-HR" b="1" dirty="0">
                <a:solidFill>
                  <a:schemeClr val="bg1"/>
                </a:solidFill>
              </a:rPr>
              <a:t> slikovnica?</a:t>
            </a:r>
            <a:endParaRPr lang="en-GB" b="1" dirty="0">
              <a:solidFill>
                <a:schemeClr val="bg1"/>
              </a:solidFill>
            </a:endParaRPr>
          </a:p>
        </p:txBody>
      </p:sp>
      <p:sp>
        <p:nvSpPr>
          <p:cNvPr id="3" name="Content Placeholder 2">
            <a:extLst>
              <a:ext uri="{FF2B5EF4-FFF2-40B4-BE49-F238E27FC236}">
                <a16:creationId xmlns:a16="http://schemas.microsoft.com/office/drawing/2014/main" id="{7965AB32-AB50-4A87-B04E-EA6BADF27BB0}"/>
              </a:ext>
            </a:extLst>
          </p:cNvPr>
          <p:cNvSpPr>
            <a:spLocks noGrp="1"/>
          </p:cNvSpPr>
          <p:nvPr>
            <p:ph idx="1"/>
          </p:nvPr>
        </p:nvSpPr>
        <p:spPr>
          <a:xfrm>
            <a:off x="767080" y="2557145"/>
            <a:ext cx="10970342" cy="3650615"/>
          </a:xfrm>
        </p:spPr>
        <p:txBody>
          <a:bodyPr>
            <a:normAutofit/>
          </a:bodyPr>
          <a:lstStyle/>
          <a:p>
            <a:pPr marL="0" indent="0">
              <a:buNone/>
            </a:pPr>
            <a:r>
              <a:rPr lang="hr-HR" dirty="0">
                <a:solidFill>
                  <a:schemeClr val="bg1"/>
                </a:solidFill>
              </a:rPr>
              <a:t>PSIHOLOŠKI ASPEKT</a:t>
            </a:r>
          </a:p>
          <a:p>
            <a:r>
              <a:rPr lang="hr-HR" sz="2800" dirty="0">
                <a:solidFill>
                  <a:schemeClr val="bg1"/>
                </a:solidFill>
              </a:rPr>
              <a:t>period odvajanja od bliske osobe (zbog starosti, bolesti, smrti)</a:t>
            </a:r>
          </a:p>
          <a:p>
            <a:r>
              <a:rPr lang="hr-HR" sz="2800" dirty="0">
                <a:solidFill>
                  <a:schemeClr val="bg1"/>
                </a:solidFill>
              </a:rPr>
              <a:t>period adaptacije na novu svakodnevicu</a:t>
            </a:r>
          </a:p>
          <a:p>
            <a:pPr lvl="1"/>
            <a:r>
              <a:rPr lang="hr-HR" dirty="0">
                <a:solidFill>
                  <a:schemeClr val="bg1"/>
                </a:solidFill>
                <a:latin typeface="+mj-lt"/>
              </a:rPr>
              <a:t>prihvaćanje bakine bolesti i nemoći kao dio prirodan dio životnog procesa</a:t>
            </a:r>
            <a:endParaRPr lang="hr-HR" dirty="0">
              <a:solidFill>
                <a:schemeClr val="bg1"/>
              </a:solidFill>
            </a:endParaRPr>
          </a:p>
          <a:p>
            <a:r>
              <a:rPr lang="hr-HR" sz="2800" dirty="0">
                <a:solidFill>
                  <a:schemeClr val="bg1"/>
                </a:solidFill>
              </a:rPr>
              <a:t>period prihvaćanja gubitka i prorađivanje emocija</a:t>
            </a:r>
          </a:p>
          <a:p>
            <a:pPr lvl="1"/>
            <a:r>
              <a:rPr lang="hr-HR" sz="2000" dirty="0">
                <a:solidFill>
                  <a:schemeClr val="bg1"/>
                </a:solidFill>
                <a:latin typeface="+mj-lt"/>
              </a:rPr>
              <a:t>prihvaćanje djetinjstva i odrastanja u kontekstu spoznaje životnog ciklusa čovjeka</a:t>
            </a:r>
          </a:p>
          <a:p>
            <a:endParaRPr lang="hr-HR" sz="2400" dirty="0">
              <a:solidFill>
                <a:schemeClr val="bg1"/>
              </a:solidFill>
              <a:latin typeface="+mj-lt"/>
            </a:endParaRPr>
          </a:p>
          <a:p>
            <a:pPr marL="0" indent="0">
              <a:buNone/>
            </a:pPr>
            <a:endParaRPr lang="hr-HR" dirty="0">
              <a:solidFill>
                <a:schemeClr val="bg1"/>
              </a:solidFill>
            </a:endParaRPr>
          </a:p>
          <a:p>
            <a:pPr marL="0" indent="0">
              <a:buNone/>
            </a:pPr>
            <a:endParaRPr lang="hr-HR" dirty="0">
              <a:solidFill>
                <a:schemeClr val="bg1"/>
              </a:solidFill>
            </a:endParaRPr>
          </a:p>
          <a:p>
            <a:pPr marL="0" indent="0">
              <a:buNone/>
            </a:pPr>
            <a:endParaRPr lang="en-GB" dirty="0"/>
          </a:p>
        </p:txBody>
      </p:sp>
    </p:spTree>
    <p:extLst>
      <p:ext uri="{BB962C8B-B14F-4D97-AF65-F5344CB8AC3E}">
        <p14:creationId xmlns:p14="http://schemas.microsoft.com/office/powerpoint/2010/main" val="21745921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CC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E4235-E2F8-4BC6-B7B6-E11464677A2F}"/>
              </a:ext>
            </a:extLst>
          </p:cNvPr>
          <p:cNvSpPr>
            <a:spLocks noGrp="1"/>
          </p:cNvSpPr>
          <p:nvPr>
            <p:ph type="title"/>
          </p:nvPr>
        </p:nvSpPr>
        <p:spPr/>
        <p:txBody>
          <a:bodyPr/>
          <a:lstStyle/>
          <a:p>
            <a:r>
              <a:rPr lang="hr-HR" b="1" dirty="0">
                <a:solidFill>
                  <a:schemeClr val="bg1"/>
                </a:solidFill>
              </a:rPr>
              <a:t>Zašto baš </a:t>
            </a:r>
            <a:r>
              <a:rPr lang="hr-HR" b="1" i="1" dirty="0">
                <a:solidFill>
                  <a:schemeClr val="accent6">
                    <a:lumMod val="20000"/>
                    <a:lumOff val="80000"/>
                  </a:schemeClr>
                </a:solidFill>
              </a:rPr>
              <a:t>ova</a:t>
            </a:r>
            <a:r>
              <a:rPr lang="hr-HR" b="1" dirty="0">
                <a:solidFill>
                  <a:schemeClr val="bg1"/>
                </a:solidFill>
              </a:rPr>
              <a:t> slikovnica?</a:t>
            </a:r>
            <a:endParaRPr lang="en-GB" b="1" dirty="0">
              <a:solidFill>
                <a:schemeClr val="bg1"/>
              </a:solidFill>
            </a:endParaRPr>
          </a:p>
        </p:txBody>
      </p:sp>
      <p:sp>
        <p:nvSpPr>
          <p:cNvPr id="3" name="Content Placeholder 2">
            <a:extLst>
              <a:ext uri="{FF2B5EF4-FFF2-40B4-BE49-F238E27FC236}">
                <a16:creationId xmlns:a16="http://schemas.microsoft.com/office/drawing/2014/main" id="{7965AB32-AB50-4A87-B04E-EA6BADF27BB0}"/>
              </a:ext>
            </a:extLst>
          </p:cNvPr>
          <p:cNvSpPr>
            <a:spLocks noGrp="1"/>
          </p:cNvSpPr>
          <p:nvPr>
            <p:ph idx="1"/>
          </p:nvPr>
        </p:nvSpPr>
        <p:spPr>
          <a:xfrm>
            <a:off x="838200" y="2364105"/>
            <a:ext cx="10970342" cy="3345815"/>
          </a:xfrm>
        </p:spPr>
        <p:txBody>
          <a:bodyPr>
            <a:normAutofit/>
          </a:bodyPr>
          <a:lstStyle/>
          <a:p>
            <a:pPr marL="0" indent="0">
              <a:buNone/>
            </a:pPr>
            <a:r>
              <a:rPr lang="hr-HR" dirty="0">
                <a:solidFill>
                  <a:schemeClr val="bg1"/>
                </a:solidFill>
              </a:rPr>
              <a:t>KOMUNIKACIJSKI ASPEKT</a:t>
            </a:r>
          </a:p>
          <a:p>
            <a:r>
              <a:rPr lang="hr-HR" sz="2800" dirty="0">
                <a:solidFill>
                  <a:schemeClr val="bg1"/>
                </a:solidFill>
                <a:latin typeface="+mj-lt"/>
              </a:rPr>
              <a:t>Djevojčica o bakinoj bolesti razgovara s tatom</a:t>
            </a:r>
          </a:p>
          <a:p>
            <a:r>
              <a:rPr lang="hr-HR" sz="2800" dirty="0">
                <a:solidFill>
                  <a:schemeClr val="bg1"/>
                </a:solidFill>
                <a:latin typeface="+mj-lt"/>
              </a:rPr>
              <a:t>Djevojčica otvoreno pripovijeda svoje dogodovštine</a:t>
            </a:r>
          </a:p>
          <a:p>
            <a:r>
              <a:rPr lang="hr-HR" dirty="0">
                <a:solidFill>
                  <a:schemeClr val="bg1"/>
                </a:solidFill>
                <a:latin typeface="+mj-lt"/>
              </a:rPr>
              <a:t>Iskazivanje empatije i otvorenost u prorađivanju tuge i neizvjesnosti</a:t>
            </a:r>
            <a:endParaRPr lang="hr-HR" sz="2800" dirty="0">
              <a:solidFill>
                <a:schemeClr val="bg1"/>
              </a:solidFill>
              <a:latin typeface="+mj-lt"/>
            </a:endParaRPr>
          </a:p>
          <a:p>
            <a:pPr marL="0" indent="0">
              <a:buNone/>
            </a:pPr>
            <a:endParaRPr lang="hr-HR" dirty="0">
              <a:solidFill>
                <a:schemeClr val="bg1"/>
              </a:solidFill>
            </a:endParaRPr>
          </a:p>
          <a:p>
            <a:pPr marL="0" indent="0">
              <a:buNone/>
            </a:pPr>
            <a:endParaRPr lang="hr-HR" dirty="0">
              <a:solidFill>
                <a:schemeClr val="bg1"/>
              </a:solidFill>
            </a:endParaRPr>
          </a:p>
          <a:p>
            <a:pPr marL="0" indent="0">
              <a:buNone/>
            </a:pPr>
            <a:endParaRPr lang="en-GB" dirty="0"/>
          </a:p>
        </p:txBody>
      </p:sp>
      <p:pic>
        <p:nvPicPr>
          <p:cNvPr id="5" name="Picture 4">
            <a:extLst>
              <a:ext uri="{FF2B5EF4-FFF2-40B4-BE49-F238E27FC236}">
                <a16:creationId xmlns:a16="http://schemas.microsoft.com/office/drawing/2014/main" id="{E90D7D01-FAC1-4D1B-A6D1-23C5F3937405}"/>
              </a:ext>
            </a:extLst>
          </p:cNvPr>
          <p:cNvPicPr>
            <a:picLocks noChangeAspect="1"/>
          </p:cNvPicPr>
          <p:nvPr/>
        </p:nvPicPr>
        <p:blipFill>
          <a:blip r:embed="rId2"/>
          <a:stretch>
            <a:fillRect/>
          </a:stretch>
        </p:blipFill>
        <p:spPr>
          <a:xfrm>
            <a:off x="6096000" y="5067300"/>
            <a:ext cx="6096000" cy="1790700"/>
          </a:xfrm>
          <a:prstGeom prst="rect">
            <a:avLst/>
          </a:prstGeom>
        </p:spPr>
      </p:pic>
    </p:spTree>
    <p:extLst>
      <p:ext uri="{BB962C8B-B14F-4D97-AF65-F5344CB8AC3E}">
        <p14:creationId xmlns:p14="http://schemas.microsoft.com/office/powerpoint/2010/main" val="11872182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CC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E4235-E2F8-4BC6-B7B6-E11464677A2F}"/>
              </a:ext>
            </a:extLst>
          </p:cNvPr>
          <p:cNvSpPr>
            <a:spLocks noGrp="1"/>
          </p:cNvSpPr>
          <p:nvPr>
            <p:ph type="title"/>
          </p:nvPr>
        </p:nvSpPr>
        <p:spPr>
          <a:xfrm>
            <a:off x="2719387" y="283845"/>
            <a:ext cx="6753225" cy="1325563"/>
          </a:xfrm>
        </p:spPr>
        <p:txBody>
          <a:bodyPr/>
          <a:lstStyle/>
          <a:p>
            <a:r>
              <a:rPr lang="hr-HR" b="1" dirty="0">
                <a:solidFill>
                  <a:schemeClr val="bg1"/>
                </a:solidFill>
              </a:rPr>
              <a:t>Zašto baš </a:t>
            </a:r>
            <a:r>
              <a:rPr lang="hr-HR" b="1" i="1" dirty="0">
                <a:solidFill>
                  <a:schemeClr val="accent6">
                    <a:lumMod val="20000"/>
                    <a:lumOff val="80000"/>
                  </a:schemeClr>
                </a:solidFill>
              </a:rPr>
              <a:t>ova</a:t>
            </a:r>
            <a:r>
              <a:rPr lang="hr-HR" b="1" dirty="0">
                <a:solidFill>
                  <a:schemeClr val="bg1"/>
                </a:solidFill>
              </a:rPr>
              <a:t> slikovnica?</a:t>
            </a:r>
            <a:endParaRPr lang="en-GB" b="1" dirty="0">
              <a:solidFill>
                <a:schemeClr val="bg1"/>
              </a:solidFill>
            </a:endParaRPr>
          </a:p>
        </p:txBody>
      </p:sp>
      <p:pic>
        <p:nvPicPr>
          <p:cNvPr id="9" name="Picture 8">
            <a:extLst>
              <a:ext uri="{FF2B5EF4-FFF2-40B4-BE49-F238E27FC236}">
                <a16:creationId xmlns:a16="http://schemas.microsoft.com/office/drawing/2014/main" id="{143CFE2E-8718-477B-BF74-7B783DA78C1F}"/>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20000"/>
                    </a14:imgEffect>
                  </a14:imgLayer>
                </a14:imgProps>
              </a:ext>
            </a:extLst>
          </a:blip>
          <a:stretch>
            <a:fillRect/>
          </a:stretch>
        </p:blipFill>
        <p:spPr>
          <a:xfrm>
            <a:off x="2719387" y="1690688"/>
            <a:ext cx="6753225" cy="5000625"/>
          </a:xfrm>
          <a:prstGeom prst="rect">
            <a:avLst/>
          </a:prstGeom>
        </p:spPr>
      </p:pic>
    </p:spTree>
    <p:extLst>
      <p:ext uri="{BB962C8B-B14F-4D97-AF65-F5344CB8AC3E}">
        <p14:creationId xmlns:p14="http://schemas.microsoft.com/office/powerpoint/2010/main" val="35131849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9999"/>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3E0D0F6-B75B-46F7-BBDB-7943571FBF18}"/>
              </a:ext>
            </a:extLst>
          </p:cNvPr>
          <p:cNvSpPr/>
          <p:nvPr/>
        </p:nvSpPr>
        <p:spPr>
          <a:xfrm>
            <a:off x="11896724" y="0"/>
            <a:ext cx="295275" cy="6858000"/>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1058D8EA-6496-4CD2-805E-2645C268B3B9}"/>
              </a:ext>
            </a:extLst>
          </p:cNvPr>
          <p:cNvSpPr/>
          <p:nvPr/>
        </p:nvSpPr>
        <p:spPr>
          <a:xfrm>
            <a:off x="11293333" y="0"/>
            <a:ext cx="295275" cy="6858000"/>
          </a:xfrm>
          <a:prstGeom prst="rect">
            <a:avLst/>
          </a:prstGeom>
          <a:solidFill>
            <a:srgbClr val="194B3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E49C0E2E-97B0-49DE-A884-7622ABFC4BD6}"/>
              </a:ext>
            </a:extLst>
          </p:cNvPr>
          <p:cNvSpPr/>
          <p:nvPr/>
        </p:nvSpPr>
        <p:spPr>
          <a:xfrm>
            <a:off x="10739751" y="0"/>
            <a:ext cx="295275" cy="6858000"/>
          </a:xfrm>
          <a:prstGeom prst="rect">
            <a:avLst/>
          </a:prstGeom>
          <a:solidFill>
            <a:schemeClr val="accent6">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D93B1353-8D9A-4BB0-8C08-940035A77ECC}"/>
              </a:ext>
            </a:extLst>
          </p:cNvPr>
          <p:cNvSpPr/>
          <p:nvPr/>
        </p:nvSpPr>
        <p:spPr>
          <a:xfrm>
            <a:off x="11601449" y="0"/>
            <a:ext cx="295275" cy="6858000"/>
          </a:xfrm>
          <a:prstGeom prst="rect">
            <a:avLst/>
          </a:prstGeom>
          <a:solidFill>
            <a:srgbClr val="92D05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44DB59D0-30F1-4D42-9827-A053FCD11FF1}"/>
              </a:ext>
            </a:extLst>
          </p:cNvPr>
          <p:cNvSpPr/>
          <p:nvPr/>
        </p:nvSpPr>
        <p:spPr>
          <a:xfrm>
            <a:off x="11016542" y="0"/>
            <a:ext cx="295275" cy="6858000"/>
          </a:xfrm>
          <a:prstGeom prst="rect">
            <a:avLst/>
          </a:prstGeom>
          <a:solidFill>
            <a:schemeClr val="accent4">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10" name="Rectangle 9">
            <a:extLst>
              <a:ext uri="{FF2B5EF4-FFF2-40B4-BE49-F238E27FC236}">
                <a16:creationId xmlns:a16="http://schemas.microsoft.com/office/drawing/2014/main" id="{2001D8F0-9A66-4524-ADF8-7E0A741C0D80}"/>
              </a:ext>
            </a:extLst>
          </p:cNvPr>
          <p:cNvSpPr/>
          <p:nvPr/>
        </p:nvSpPr>
        <p:spPr>
          <a:xfrm>
            <a:off x="10444476" y="0"/>
            <a:ext cx="295275" cy="6858000"/>
          </a:xfrm>
          <a:prstGeom prst="rect">
            <a:avLst/>
          </a:prstGeom>
          <a:solidFill>
            <a:srgbClr val="00808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pic>
        <p:nvPicPr>
          <p:cNvPr id="11" name="Picture 10">
            <a:extLst>
              <a:ext uri="{FF2B5EF4-FFF2-40B4-BE49-F238E27FC236}">
                <a16:creationId xmlns:a16="http://schemas.microsoft.com/office/drawing/2014/main" id="{87A300F8-70DA-46A6-BBAC-0B383BC33F6A}"/>
              </a:ext>
            </a:extLst>
          </p:cNvPr>
          <p:cNvPicPr>
            <a:picLocks noChangeAspect="1"/>
          </p:cNvPicPr>
          <p:nvPr/>
        </p:nvPicPr>
        <p:blipFill>
          <a:blip r:embed="rId2"/>
          <a:stretch>
            <a:fillRect/>
          </a:stretch>
        </p:blipFill>
        <p:spPr>
          <a:xfrm>
            <a:off x="10724511" y="4753429"/>
            <a:ext cx="1473200" cy="2104571"/>
          </a:xfrm>
          <a:prstGeom prst="rect">
            <a:avLst/>
          </a:prstGeom>
        </p:spPr>
      </p:pic>
      <p:sp>
        <p:nvSpPr>
          <p:cNvPr id="13" name="Content Placeholder 2">
            <a:extLst>
              <a:ext uri="{FF2B5EF4-FFF2-40B4-BE49-F238E27FC236}">
                <a16:creationId xmlns:a16="http://schemas.microsoft.com/office/drawing/2014/main" id="{8D0BCBD6-B92A-4D75-A456-2A2A4E26D319}"/>
              </a:ext>
            </a:extLst>
          </p:cNvPr>
          <p:cNvSpPr txBox="1">
            <a:spLocks/>
          </p:cNvSpPr>
          <p:nvPr/>
        </p:nvSpPr>
        <p:spPr>
          <a:xfrm>
            <a:off x="4955855" y="162560"/>
            <a:ext cx="4826000" cy="29159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endParaRPr lang="hr-HR" dirty="0"/>
          </a:p>
          <a:p>
            <a:pPr marL="0" indent="0">
              <a:lnSpc>
                <a:spcPct val="100000"/>
              </a:lnSpc>
              <a:buFont typeface="Arial" panose="020B0604020202020204" pitchFamily="34" charset="0"/>
              <a:buNone/>
            </a:pPr>
            <a:endParaRPr lang="hr-HR" dirty="0">
              <a:solidFill>
                <a:schemeClr val="bg1"/>
              </a:solidFill>
            </a:endParaRPr>
          </a:p>
          <a:p>
            <a:pPr marL="0" indent="0">
              <a:buFont typeface="Arial" panose="020B0604020202020204" pitchFamily="34" charset="0"/>
              <a:buNone/>
            </a:pPr>
            <a:endParaRPr lang="hr-HR" dirty="0">
              <a:solidFill>
                <a:schemeClr val="bg1"/>
              </a:solidFill>
            </a:endParaRPr>
          </a:p>
          <a:p>
            <a:pPr marL="0" indent="0">
              <a:buFont typeface="Arial" panose="020B0604020202020204" pitchFamily="34" charset="0"/>
              <a:buNone/>
            </a:pPr>
            <a:endParaRPr lang="en-GB" dirty="0"/>
          </a:p>
        </p:txBody>
      </p:sp>
      <p:sp>
        <p:nvSpPr>
          <p:cNvPr id="19" name="Content Placeholder 18">
            <a:extLst>
              <a:ext uri="{FF2B5EF4-FFF2-40B4-BE49-F238E27FC236}">
                <a16:creationId xmlns:a16="http://schemas.microsoft.com/office/drawing/2014/main" id="{091F0862-AD77-46F1-8995-1EDF325BDC0F}"/>
              </a:ext>
            </a:extLst>
          </p:cNvPr>
          <p:cNvSpPr>
            <a:spLocks noGrp="1"/>
          </p:cNvSpPr>
          <p:nvPr>
            <p:ph idx="1"/>
          </p:nvPr>
        </p:nvSpPr>
        <p:spPr>
          <a:xfrm>
            <a:off x="426403" y="599440"/>
            <a:ext cx="9611677" cy="5974080"/>
          </a:xfrm>
        </p:spPr>
        <p:txBody>
          <a:bodyPr/>
          <a:lstStyle/>
          <a:p>
            <a:pPr marL="0" indent="0">
              <a:buNone/>
            </a:pPr>
            <a:r>
              <a:rPr lang="hr-HR" sz="4000" b="1" dirty="0">
                <a:solidFill>
                  <a:schemeClr val="bg1"/>
                </a:solidFill>
              </a:rPr>
              <a:t>T E K S T</a:t>
            </a:r>
          </a:p>
          <a:p>
            <a:endParaRPr lang="hr-HR" sz="2400" dirty="0">
              <a:solidFill>
                <a:schemeClr val="bg1"/>
              </a:solidFill>
            </a:endParaRPr>
          </a:p>
          <a:p>
            <a:endParaRPr lang="hr-HR" sz="2400" dirty="0">
              <a:solidFill>
                <a:schemeClr val="bg1"/>
              </a:solidFill>
            </a:endParaRPr>
          </a:p>
          <a:p>
            <a:r>
              <a:rPr lang="hr-HR" dirty="0">
                <a:solidFill>
                  <a:schemeClr val="bg1"/>
                </a:solidFill>
                <a:latin typeface="+mj-lt"/>
              </a:rPr>
              <a:t>prvo lice jednine – direktno iz perspektive djeteta</a:t>
            </a:r>
            <a:br>
              <a:rPr lang="hr-HR" dirty="0">
                <a:solidFill>
                  <a:schemeClr val="bg1"/>
                </a:solidFill>
                <a:latin typeface="+mj-lt"/>
              </a:rPr>
            </a:br>
            <a:endParaRPr lang="hr-HR" dirty="0">
              <a:solidFill>
                <a:schemeClr val="bg1"/>
              </a:solidFill>
              <a:latin typeface="+mj-lt"/>
            </a:endParaRPr>
          </a:p>
          <a:p>
            <a:r>
              <a:rPr lang="hr-HR" dirty="0">
                <a:solidFill>
                  <a:schemeClr val="bg1"/>
                </a:solidFill>
                <a:latin typeface="+mj-lt"/>
              </a:rPr>
              <a:t>prevladavaju kratke i jasne rečenice</a:t>
            </a:r>
            <a:br>
              <a:rPr lang="hr-HR" dirty="0">
                <a:solidFill>
                  <a:schemeClr val="bg1"/>
                </a:solidFill>
                <a:latin typeface="+mj-lt"/>
              </a:rPr>
            </a:br>
            <a:endParaRPr lang="hr-HR" dirty="0">
              <a:solidFill>
                <a:schemeClr val="bg1"/>
              </a:solidFill>
              <a:latin typeface="+mj-lt"/>
            </a:endParaRPr>
          </a:p>
          <a:p>
            <a:r>
              <a:rPr lang="hr-HR" dirty="0">
                <a:solidFill>
                  <a:schemeClr val="bg1"/>
                </a:solidFill>
                <a:latin typeface="+mj-lt"/>
              </a:rPr>
              <a:t>duže rečenice su popraćene kontekstualnim ilustracijama</a:t>
            </a:r>
          </a:p>
          <a:p>
            <a:endParaRPr lang="hr-HR" dirty="0">
              <a:solidFill>
                <a:schemeClr val="bg1"/>
              </a:solidFill>
              <a:latin typeface="+mj-lt"/>
            </a:endParaRPr>
          </a:p>
          <a:p>
            <a:pPr>
              <a:lnSpc>
                <a:spcPct val="150000"/>
              </a:lnSpc>
            </a:pPr>
            <a:r>
              <a:rPr lang="hr-HR" dirty="0">
                <a:solidFill>
                  <a:schemeClr val="bg1"/>
                </a:solidFill>
                <a:latin typeface="+mj-lt"/>
              </a:rPr>
              <a:t>slikovnica je bogata ilustracijama </a:t>
            </a:r>
            <a:r>
              <a:rPr lang="hr-HR" dirty="0">
                <a:solidFill>
                  <a:schemeClr val="bg1"/>
                </a:solidFill>
                <a:latin typeface="+mj-lt"/>
                <a:sym typeface="Wingdings" panose="05000000000000000000" pitchFamily="2" charset="2"/>
              </a:rPr>
              <a:t> </a:t>
            </a:r>
            <a:r>
              <a:rPr lang="hr-HR" dirty="0">
                <a:solidFill>
                  <a:schemeClr val="bg1"/>
                </a:solidFill>
                <a:latin typeface="+mj-lt"/>
              </a:rPr>
              <a:t>svaki segment priče ima svoju ilustraciju </a:t>
            </a:r>
            <a:r>
              <a:rPr lang="hr-HR" dirty="0">
                <a:solidFill>
                  <a:schemeClr val="bg1"/>
                </a:solidFill>
                <a:latin typeface="+mj-lt"/>
                <a:sym typeface="Wingdings" panose="05000000000000000000" pitchFamily="2" charset="2"/>
              </a:rPr>
              <a:t> malo teksta na stranici  puno konteksta</a:t>
            </a:r>
            <a:endParaRPr lang="hr-HR" dirty="0">
              <a:solidFill>
                <a:schemeClr val="bg1"/>
              </a:solidFill>
              <a:latin typeface="+mj-lt"/>
            </a:endParaRPr>
          </a:p>
          <a:p>
            <a:pPr marL="0" indent="0">
              <a:buNone/>
            </a:pPr>
            <a:endParaRPr lang="hr-HR" dirty="0"/>
          </a:p>
          <a:p>
            <a:pPr marL="0" indent="0">
              <a:buNone/>
            </a:pPr>
            <a:endParaRPr lang="en-GB" dirty="0"/>
          </a:p>
        </p:txBody>
      </p:sp>
    </p:spTree>
    <p:extLst>
      <p:ext uri="{BB962C8B-B14F-4D97-AF65-F5344CB8AC3E}">
        <p14:creationId xmlns:p14="http://schemas.microsoft.com/office/powerpoint/2010/main" val="39529544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9999"/>
        </a:solidFill>
        <a:effectLst/>
      </p:bgPr>
    </p:bg>
    <p:spTree>
      <p:nvGrpSpPr>
        <p:cNvPr id="1" name=""/>
        <p:cNvGrpSpPr/>
        <p:nvPr/>
      </p:nvGrpSpPr>
      <p:grpSpPr>
        <a:xfrm>
          <a:off x="0" y="0"/>
          <a:ext cx="0" cy="0"/>
          <a:chOff x="0" y="0"/>
          <a:chExt cx="0" cy="0"/>
        </a:xfrm>
      </p:grpSpPr>
      <p:graphicFrame>
        <p:nvGraphicFramePr>
          <p:cNvPr id="3" name="Content Placeholder 2">
            <a:extLst>
              <a:ext uri="{FF2B5EF4-FFF2-40B4-BE49-F238E27FC236}">
                <a16:creationId xmlns:a16="http://schemas.microsoft.com/office/drawing/2014/main" id="{DC4C2F37-84E5-4A13-AF6E-0B77C0C569FF}"/>
              </a:ext>
            </a:extLst>
          </p:cNvPr>
          <p:cNvGraphicFramePr>
            <a:graphicFrameLocks noGrp="1"/>
          </p:cNvGraphicFramePr>
          <p:nvPr>
            <p:ph idx="1"/>
            <p:extLst>
              <p:ext uri="{D42A27DB-BD31-4B8C-83A1-F6EECF244321}">
                <p14:modId xmlns:p14="http://schemas.microsoft.com/office/powerpoint/2010/main" val="3847196365"/>
              </p:ext>
            </p:extLst>
          </p:nvPr>
        </p:nvGraphicFramePr>
        <p:xfrm>
          <a:off x="838200" y="447040"/>
          <a:ext cx="10515600" cy="596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ontent Placeholder 2">
            <a:extLst>
              <a:ext uri="{FF2B5EF4-FFF2-40B4-BE49-F238E27FC236}">
                <a16:creationId xmlns:a16="http://schemas.microsoft.com/office/drawing/2014/main" id="{AA50268D-AF29-44C3-9C20-90CD1097F7FE}"/>
              </a:ext>
            </a:extLst>
          </p:cNvPr>
          <p:cNvSpPr txBox="1">
            <a:spLocks/>
          </p:cNvSpPr>
          <p:nvPr/>
        </p:nvSpPr>
        <p:spPr>
          <a:xfrm>
            <a:off x="172720" y="0"/>
            <a:ext cx="5059680" cy="135826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br>
              <a:rPr lang="hr-HR" sz="5800" b="1" dirty="0">
                <a:solidFill>
                  <a:schemeClr val="bg1"/>
                </a:solidFill>
              </a:rPr>
            </a:br>
            <a:r>
              <a:rPr lang="hr-HR" sz="3900" b="1" dirty="0">
                <a:solidFill>
                  <a:schemeClr val="bg1"/>
                </a:solidFill>
              </a:rPr>
              <a:t>I L U S T R A C I J E</a:t>
            </a:r>
            <a:br>
              <a:rPr lang="hr-HR" dirty="0">
                <a:solidFill>
                  <a:schemeClr val="bg1"/>
                </a:solidFill>
              </a:rPr>
            </a:br>
            <a:endParaRPr lang="hr-HR" dirty="0">
              <a:solidFill>
                <a:schemeClr val="bg1"/>
              </a:solidFill>
            </a:endParaRPr>
          </a:p>
          <a:p>
            <a:pPr marL="0" indent="0">
              <a:lnSpc>
                <a:spcPct val="100000"/>
              </a:lnSpc>
              <a:buFont typeface="Arial" panose="020B0604020202020204" pitchFamily="34" charset="0"/>
              <a:buNone/>
            </a:pPr>
            <a:endParaRPr lang="hr-HR" dirty="0"/>
          </a:p>
          <a:p>
            <a:pPr marL="0" indent="0">
              <a:lnSpc>
                <a:spcPct val="100000"/>
              </a:lnSpc>
              <a:buFont typeface="Arial" panose="020B0604020202020204" pitchFamily="34" charset="0"/>
              <a:buNone/>
            </a:pPr>
            <a:endParaRPr lang="hr-HR" dirty="0">
              <a:solidFill>
                <a:schemeClr val="bg1"/>
              </a:solidFill>
            </a:endParaRPr>
          </a:p>
          <a:p>
            <a:pPr marL="0" indent="0">
              <a:buFont typeface="Arial" panose="020B0604020202020204" pitchFamily="34" charset="0"/>
              <a:buNone/>
            </a:pPr>
            <a:endParaRPr lang="hr-HR" dirty="0">
              <a:solidFill>
                <a:schemeClr val="bg1"/>
              </a:solidFill>
            </a:endParaRPr>
          </a:p>
          <a:p>
            <a:pPr marL="0" indent="0">
              <a:buFont typeface="Arial" panose="020B0604020202020204" pitchFamily="34" charset="0"/>
              <a:buNone/>
            </a:pPr>
            <a:endParaRPr lang="en-GB" dirty="0"/>
          </a:p>
        </p:txBody>
      </p:sp>
    </p:spTree>
    <p:extLst>
      <p:ext uri="{BB962C8B-B14F-4D97-AF65-F5344CB8AC3E}">
        <p14:creationId xmlns:p14="http://schemas.microsoft.com/office/powerpoint/2010/main" val="27113343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9999"/>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3E0D0F6-B75B-46F7-BBDB-7943571FBF18}"/>
              </a:ext>
            </a:extLst>
          </p:cNvPr>
          <p:cNvSpPr/>
          <p:nvPr/>
        </p:nvSpPr>
        <p:spPr>
          <a:xfrm>
            <a:off x="11896724" y="0"/>
            <a:ext cx="295275" cy="6858000"/>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1058D8EA-6496-4CD2-805E-2645C268B3B9}"/>
              </a:ext>
            </a:extLst>
          </p:cNvPr>
          <p:cNvSpPr/>
          <p:nvPr/>
        </p:nvSpPr>
        <p:spPr>
          <a:xfrm>
            <a:off x="11293333" y="0"/>
            <a:ext cx="295275" cy="6858000"/>
          </a:xfrm>
          <a:prstGeom prst="rect">
            <a:avLst/>
          </a:prstGeom>
          <a:solidFill>
            <a:srgbClr val="194B3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E49C0E2E-97B0-49DE-A884-7622ABFC4BD6}"/>
              </a:ext>
            </a:extLst>
          </p:cNvPr>
          <p:cNvSpPr/>
          <p:nvPr/>
        </p:nvSpPr>
        <p:spPr>
          <a:xfrm>
            <a:off x="10739751" y="0"/>
            <a:ext cx="295275" cy="6858000"/>
          </a:xfrm>
          <a:prstGeom prst="rect">
            <a:avLst/>
          </a:prstGeom>
          <a:solidFill>
            <a:schemeClr val="accent6">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D93B1353-8D9A-4BB0-8C08-940035A77ECC}"/>
              </a:ext>
            </a:extLst>
          </p:cNvPr>
          <p:cNvSpPr/>
          <p:nvPr/>
        </p:nvSpPr>
        <p:spPr>
          <a:xfrm>
            <a:off x="11601449" y="0"/>
            <a:ext cx="295275" cy="6858000"/>
          </a:xfrm>
          <a:prstGeom prst="rect">
            <a:avLst/>
          </a:prstGeom>
          <a:solidFill>
            <a:srgbClr val="92D05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44DB59D0-30F1-4D42-9827-A053FCD11FF1}"/>
              </a:ext>
            </a:extLst>
          </p:cNvPr>
          <p:cNvSpPr/>
          <p:nvPr/>
        </p:nvSpPr>
        <p:spPr>
          <a:xfrm>
            <a:off x="11016542" y="0"/>
            <a:ext cx="295275" cy="6858000"/>
          </a:xfrm>
          <a:prstGeom prst="rect">
            <a:avLst/>
          </a:prstGeom>
          <a:solidFill>
            <a:schemeClr val="accent4">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10" name="Rectangle 9">
            <a:extLst>
              <a:ext uri="{FF2B5EF4-FFF2-40B4-BE49-F238E27FC236}">
                <a16:creationId xmlns:a16="http://schemas.microsoft.com/office/drawing/2014/main" id="{2001D8F0-9A66-4524-ADF8-7E0A741C0D80}"/>
              </a:ext>
            </a:extLst>
          </p:cNvPr>
          <p:cNvSpPr/>
          <p:nvPr/>
        </p:nvSpPr>
        <p:spPr>
          <a:xfrm>
            <a:off x="10444476" y="0"/>
            <a:ext cx="295275" cy="6858000"/>
          </a:xfrm>
          <a:prstGeom prst="rect">
            <a:avLst/>
          </a:prstGeom>
          <a:solidFill>
            <a:srgbClr val="00808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pic>
        <p:nvPicPr>
          <p:cNvPr id="11" name="Picture 10">
            <a:extLst>
              <a:ext uri="{FF2B5EF4-FFF2-40B4-BE49-F238E27FC236}">
                <a16:creationId xmlns:a16="http://schemas.microsoft.com/office/drawing/2014/main" id="{87A300F8-70DA-46A6-BBAC-0B383BC33F6A}"/>
              </a:ext>
            </a:extLst>
          </p:cNvPr>
          <p:cNvPicPr>
            <a:picLocks noChangeAspect="1"/>
          </p:cNvPicPr>
          <p:nvPr/>
        </p:nvPicPr>
        <p:blipFill>
          <a:blip r:embed="rId2"/>
          <a:stretch>
            <a:fillRect/>
          </a:stretch>
        </p:blipFill>
        <p:spPr>
          <a:xfrm>
            <a:off x="10734040" y="4775200"/>
            <a:ext cx="1457960" cy="2082800"/>
          </a:xfrm>
          <a:prstGeom prst="rect">
            <a:avLst/>
          </a:prstGeom>
        </p:spPr>
      </p:pic>
      <p:pic>
        <p:nvPicPr>
          <p:cNvPr id="12" name="Picture 11">
            <a:extLst>
              <a:ext uri="{FF2B5EF4-FFF2-40B4-BE49-F238E27FC236}">
                <a16:creationId xmlns:a16="http://schemas.microsoft.com/office/drawing/2014/main" id="{0B10DD11-6D55-4F87-9D9A-EDC64A06C432}"/>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15000"/>
                    </a14:imgEffect>
                    <a14:imgEffect>
                      <a14:colorTemperature colorTemp="7200"/>
                    </a14:imgEffect>
                    <a14:imgEffect>
                      <a14:brightnessContrast contrast="20000"/>
                    </a14:imgEffect>
                  </a14:imgLayer>
                </a14:imgProps>
              </a:ext>
            </a:extLst>
          </a:blip>
          <a:srcRect l="6371" t="5437" r="3836" b="5760"/>
          <a:stretch/>
        </p:blipFill>
        <p:spPr>
          <a:xfrm>
            <a:off x="295276" y="198655"/>
            <a:ext cx="9800857" cy="6430209"/>
          </a:xfrm>
          <a:prstGeom prst="rect">
            <a:avLst/>
          </a:prstGeom>
        </p:spPr>
      </p:pic>
      <p:sp>
        <p:nvSpPr>
          <p:cNvPr id="9" name="Rectangle 8">
            <a:extLst>
              <a:ext uri="{FF2B5EF4-FFF2-40B4-BE49-F238E27FC236}">
                <a16:creationId xmlns:a16="http://schemas.microsoft.com/office/drawing/2014/main" id="{5D33EB2C-849D-44F9-B63B-34A4CEE78626}"/>
              </a:ext>
            </a:extLst>
          </p:cNvPr>
          <p:cNvSpPr/>
          <p:nvPr/>
        </p:nvSpPr>
        <p:spPr>
          <a:xfrm>
            <a:off x="1781444" y="4968240"/>
            <a:ext cx="1320800" cy="6807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r-HR" sz="2400" b="1" dirty="0"/>
              <a:t>Linije?</a:t>
            </a:r>
            <a:endParaRPr lang="en-GB" sz="2400" b="1" dirty="0"/>
          </a:p>
        </p:txBody>
      </p:sp>
      <p:sp>
        <p:nvSpPr>
          <p:cNvPr id="13" name="Oval 12">
            <a:extLst>
              <a:ext uri="{FF2B5EF4-FFF2-40B4-BE49-F238E27FC236}">
                <a16:creationId xmlns:a16="http://schemas.microsoft.com/office/drawing/2014/main" id="{48204472-F343-492F-8997-894B7D0DAAB1}"/>
              </a:ext>
            </a:extLst>
          </p:cNvPr>
          <p:cNvSpPr/>
          <p:nvPr/>
        </p:nvSpPr>
        <p:spPr>
          <a:xfrm>
            <a:off x="2441844" y="701040"/>
            <a:ext cx="2046191" cy="980440"/>
          </a:xfrm>
          <a:prstGeom prst="ellipse">
            <a:avLst/>
          </a:prstGeom>
          <a:noFill/>
          <a:ln w="38100">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r-HR" sz="2400" b="1" dirty="0"/>
              <a:t>Oblici?</a:t>
            </a:r>
            <a:endParaRPr lang="en-GB" sz="2400" b="1" dirty="0"/>
          </a:p>
        </p:txBody>
      </p:sp>
      <p:sp>
        <p:nvSpPr>
          <p:cNvPr id="14" name="Rectangle: Rounded Corners 13">
            <a:extLst>
              <a:ext uri="{FF2B5EF4-FFF2-40B4-BE49-F238E27FC236}">
                <a16:creationId xmlns:a16="http://schemas.microsoft.com/office/drawing/2014/main" id="{C6849AAE-A263-43EA-B766-F1551E697B87}"/>
              </a:ext>
            </a:extLst>
          </p:cNvPr>
          <p:cNvSpPr/>
          <p:nvPr/>
        </p:nvSpPr>
        <p:spPr>
          <a:xfrm>
            <a:off x="6608930" y="3413760"/>
            <a:ext cx="1447950" cy="75184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r-HR" sz="2400" b="1" dirty="0">
                <a:solidFill>
                  <a:srgbClr val="FFFF00"/>
                </a:solidFill>
              </a:rPr>
              <a:t>Boje?</a:t>
            </a:r>
            <a:endParaRPr lang="en-GB" sz="2400" b="1" dirty="0">
              <a:solidFill>
                <a:srgbClr val="FFFF00"/>
              </a:solidFill>
            </a:endParaRPr>
          </a:p>
        </p:txBody>
      </p:sp>
    </p:spTree>
    <p:extLst>
      <p:ext uri="{BB962C8B-B14F-4D97-AF65-F5344CB8AC3E}">
        <p14:creationId xmlns:p14="http://schemas.microsoft.com/office/powerpoint/2010/main" val="1137237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1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9999"/>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3E0D0F6-B75B-46F7-BBDB-7943571FBF18}"/>
              </a:ext>
            </a:extLst>
          </p:cNvPr>
          <p:cNvSpPr/>
          <p:nvPr/>
        </p:nvSpPr>
        <p:spPr>
          <a:xfrm>
            <a:off x="11896724" y="0"/>
            <a:ext cx="295275" cy="6858000"/>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1058D8EA-6496-4CD2-805E-2645C268B3B9}"/>
              </a:ext>
            </a:extLst>
          </p:cNvPr>
          <p:cNvSpPr/>
          <p:nvPr/>
        </p:nvSpPr>
        <p:spPr>
          <a:xfrm>
            <a:off x="11293333" y="0"/>
            <a:ext cx="295275" cy="6858000"/>
          </a:xfrm>
          <a:prstGeom prst="rect">
            <a:avLst/>
          </a:prstGeom>
          <a:solidFill>
            <a:srgbClr val="194B3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E49C0E2E-97B0-49DE-A884-7622ABFC4BD6}"/>
              </a:ext>
            </a:extLst>
          </p:cNvPr>
          <p:cNvSpPr/>
          <p:nvPr/>
        </p:nvSpPr>
        <p:spPr>
          <a:xfrm>
            <a:off x="10739751" y="0"/>
            <a:ext cx="295275" cy="6858000"/>
          </a:xfrm>
          <a:prstGeom prst="rect">
            <a:avLst/>
          </a:prstGeom>
          <a:solidFill>
            <a:schemeClr val="accent6">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D93B1353-8D9A-4BB0-8C08-940035A77ECC}"/>
              </a:ext>
            </a:extLst>
          </p:cNvPr>
          <p:cNvSpPr/>
          <p:nvPr/>
        </p:nvSpPr>
        <p:spPr>
          <a:xfrm>
            <a:off x="11601449" y="0"/>
            <a:ext cx="295275" cy="6858000"/>
          </a:xfrm>
          <a:prstGeom prst="rect">
            <a:avLst/>
          </a:prstGeom>
          <a:solidFill>
            <a:srgbClr val="92D05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44DB59D0-30F1-4D42-9827-A053FCD11FF1}"/>
              </a:ext>
            </a:extLst>
          </p:cNvPr>
          <p:cNvSpPr/>
          <p:nvPr/>
        </p:nvSpPr>
        <p:spPr>
          <a:xfrm>
            <a:off x="11016542" y="0"/>
            <a:ext cx="295275" cy="6858000"/>
          </a:xfrm>
          <a:prstGeom prst="rect">
            <a:avLst/>
          </a:prstGeom>
          <a:solidFill>
            <a:schemeClr val="accent4">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10" name="Rectangle 9">
            <a:extLst>
              <a:ext uri="{FF2B5EF4-FFF2-40B4-BE49-F238E27FC236}">
                <a16:creationId xmlns:a16="http://schemas.microsoft.com/office/drawing/2014/main" id="{2001D8F0-9A66-4524-ADF8-7E0A741C0D80}"/>
              </a:ext>
            </a:extLst>
          </p:cNvPr>
          <p:cNvSpPr/>
          <p:nvPr/>
        </p:nvSpPr>
        <p:spPr>
          <a:xfrm>
            <a:off x="10444476" y="0"/>
            <a:ext cx="295275" cy="6858000"/>
          </a:xfrm>
          <a:prstGeom prst="rect">
            <a:avLst/>
          </a:prstGeom>
          <a:solidFill>
            <a:srgbClr val="00808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pic>
        <p:nvPicPr>
          <p:cNvPr id="11" name="Picture 10">
            <a:extLst>
              <a:ext uri="{FF2B5EF4-FFF2-40B4-BE49-F238E27FC236}">
                <a16:creationId xmlns:a16="http://schemas.microsoft.com/office/drawing/2014/main" id="{87A300F8-70DA-46A6-BBAC-0B383BC33F6A}"/>
              </a:ext>
            </a:extLst>
          </p:cNvPr>
          <p:cNvPicPr>
            <a:picLocks noChangeAspect="1"/>
          </p:cNvPicPr>
          <p:nvPr/>
        </p:nvPicPr>
        <p:blipFill>
          <a:blip r:embed="rId2"/>
          <a:stretch>
            <a:fillRect/>
          </a:stretch>
        </p:blipFill>
        <p:spPr>
          <a:xfrm>
            <a:off x="10724511" y="4753429"/>
            <a:ext cx="1473200" cy="2104571"/>
          </a:xfrm>
          <a:prstGeom prst="rect">
            <a:avLst/>
          </a:prstGeom>
        </p:spPr>
      </p:pic>
      <p:pic>
        <p:nvPicPr>
          <p:cNvPr id="18" name="Picture 17">
            <a:extLst>
              <a:ext uri="{FF2B5EF4-FFF2-40B4-BE49-F238E27FC236}">
                <a16:creationId xmlns:a16="http://schemas.microsoft.com/office/drawing/2014/main" id="{FDECDA71-3594-4727-848B-83EAC0FB8F8B}"/>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Lst>
          </a:blip>
          <a:stretch>
            <a:fillRect/>
          </a:stretch>
        </p:blipFill>
        <p:spPr>
          <a:xfrm>
            <a:off x="6004560" y="310402"/>
            <a:ext cx="4163125" cy="6413264"/>
          </a:xfrm>
          <a:prstGeom prst="rect">
            <a:avLst/>
          </a:prstGeom>
        </p:spPr>
      </p:pic>
      <p:sp>
        <p:nvSpPr>
          <p:cNvPr id="19" name="Rectangle 18">
            <a:extLst>
              <a:ext uri="{FF2B5EF4-FFF2-40B4-BE49-F238E27FC236}">
                <a16:creationId xmlns:a16="http://schemas.microsoft.com/office/drawing/2014/main" id="{310E8908-DD0F-4281-87A3-A6D830E370A5}"/>
              </a:ext>
            </a:extLst>
          </p:cNvPr>
          <p:cNvSpPr/>
          <p:nvPr/>
        </p:nvSpPr>
        <p:spPr>
          <a:xfrm>
            <a:off x="434408" y="314960"/>
            <a:ext cx="5197551" cy="64087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hr-HR" sz="2400" dirty="0">
                <a:latin typeface="+mj-lt"/>
              </a:rPr>
              <a:t>„Manje je više”</a:t>
            </a:r>
          </a:p>
          <a:p>
            <a:endParaRPr lang="hr-HR" sz="2400" dirty="0">
              <a:latin typeface="+mj-lt"/>
            </a:endParaRPr>
          </a:p>
          <a:p>
            <a:r>
              <a:rPr lang="hr-HR" sz="2400" dirty="0">
                <a:latin typeface="+mj-lt"/>
              </a:rPr>
              <a:t>Malo teksta, malo detalja</a:t>
            </a:r>
          </a:p>
          <a:p>
            <a:endParaRPr lang="hr-HR" sz="2400" dirty="0">
              <a:latin typeface="+mj-lt"/>
            </a:endParaRPr>
          </a:p>
          <a:p>
            <a:endParaRPr lang="hr-HR" sz="2400" dirty="0">
              <a:latin typeface="+mj-lt"/>
            </a:endParaRPr>
          </a:p>
          <a:p>
            <a:r>
              <a:rPr lang="hr-HR" sz="2800" b="1" dirty="0">
                <a:latin typeface="+mj-lt"/>
              </a:rPr>
              <a:t>SIMBOLIKA</a:t>
            </a:r>
          </a:p>
          <a:p>
            <a:endParaRPr lang="hr-HR" sz="2400" dirty="0">
              <a:latin typeface="+mj-lt"/>
            </a:endParaRPr>
          </a:p>
          <a:p>
            <a:pPr marL="342900" indent="-342900">
              <a:buFont typeface="Arial" panose="020B0604020202020204" pitchFamily="34" charset="0"/>
              <a:buChar char="•"/>
            </a:pPr>
            <a:r>
              <a:rPr lang="hr-HR" sz="2400" dirty="0">
                <a:latin typeface="+mj-lt"/>
              </a:rPr>
              <a:t>prostor bez objekata je prazan – simbolička praznina</a:t>
            </a:r>
          </a:p>
          <a:p>
            <a:pPr marL="342900" indent="-342900">
              <a:buFont typeface="Arial" panose="020B0604020202020204" pitchFamily="34" charset="0"/>
              <a:buChar char="•"/>
            </a:pPr>
            <a:r>
              <a:rPr lang="hr-HR" sz="2400" dirty="0">
                <a:latin typeface="+mj-lt"/>
              </a:rPr>
              <a:t>godišnje doba: JESEN – kraj prirodnog ciklusa</a:t>
            </a:r>
            <a:endParaRPr lang="en-GB" sz="2400" dirty="0">
              <a:latin typeface="+mj-lt"/>
            </a:endParaRPr>
          </a:p>
        </p:txBody>
      </p:sp>
    </p:spTree>
    <p:extLst>
      <p:ext uri="{BB962C8B-B14F-4D97-AF65-F5344CB8AC3E}">
        <p14:creationId xmlns:p14="http://schemas.microsoft.com/office/powerpoint/2010/main" val="22800076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9999"/>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3E0D0F6-B75B-46F7-BBDB-7943571FBF18}"/>
              </a:ext>
            </a:extLst>
          </p:cNvPr>
          <p:cNvSpPr/>
          <p:nvPr/>
        </p:nvSpPr>
        <p:spPr>
          <a:xfrm>
            <a:off x="11896724" y="0"/>
            <a:ext cx="295275" cy="6858000"/>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1058D8EA-6496-4CD2-805E-2645C268B3B9}"/>
              </a:ext>
            </a:extLst>
          </p:cNvPr>
          <p:cNvSpPr/>
          <p:nvPr/>
        </p:nvSpPr>
        <p:spPr>
          <a:xfrm>
            <a:off x="11293333" y="0"/>
            <a:ext cx="295275" cy="6858000"/>
          </a:xfrm>
          <a:prstGeom prst="rect">
            <a:avLst/>
          </a:prstGeom>
          <a:solidFill>
            <a:srgbClr val="194B3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E49C0E2E-97B0-49DE-A884-7622ABFC4BD6}"/>
              </a:ext>
            </a:extLst>
          </p:cNvPr>
          <p:cNvSpPr/>
          <p:nvPr/>
        </p:nvSpPr>
        <p:spPr>
          <a:xfrm>
            <a:off x="10739751" y="0"/>
            <a:ext cx="295275" cy="6858000"/>
          </a:xfrm>
          <a:prstGeom prst="rect">
            <a:avLst/>
          </a:prstGeom>
          <a:solidFill>
            <a:schemeClr val="accent6">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D93B1353-8D9A-4BB0-8C08-940035A77ECC}"/>
              </a:ext>
            </a:extLst>
          </p:cNvPr>
          <p:cNvSpPr/>
          <p:nvPr/>
        </p:nvSpPr>
        <p:spPr>
          <a:xfrm>
            <a:off x="11601449" y="0"/>
            <a:ext cx="295275" cy="6858000"/>
          </a:xfrm>
          <a:prstGeom prst="rect">
            <a:avLst/>
          </a:prstGeom>
          <a:solidFill>
            <a:srgbClr val="92D05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44DB59D0-30F1-4D42-9827-A053FCD11FF1}"/>
              </a:ext>
            </a:extLst>
          </p:cNvPr>
          <p:cNvSpPr/>
          <p:nvPr/>
        </p:nvSpPr>
        <p:spPr>
          <a:xfrm>
            <a:off x="11016542" y="0"/>
            <a:ext cx="295275" cy="6858000"/>
          </a:xfrm>
          <a:prstGeom prst="rect">
            <a:avLst/>
          </a:prstGeom>
          <a:solidFill>
            <a:schemeClr val="accent4">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10" name="Rectangle 9">
            <a:extLst>
              <a:ext uri="{FF2B5EF4-FFF2-40B4-BE49-F238E27FC236}">
                <a16:creationId xmlns:a16="http://schemas.microsoft.com/office/drawing/2014/main" id="{2001D8F0-9A66-4524-ADF8-7E0A741C0D80}"/>
              </a:ext>
            </a:extLst>
          </p:cNvPr>
          <p:cNvSpPr/>
          <p:nvPr/>
        </p:nvSpPr>
        <p:spPr>
          <a:xfrm>
            <a:off x="10444476" y="0"/>
            <a:ext cx="295275" cy="6858000"/>
          </a:xfrm>
          <a:prstGeom prst="rect">
            <a:avLst/>
          </a:prstGeom>
          <a:solidFill>
            <a:srgbClr val="00808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pic>
        <p:nvPicPr>
          <p:cNvPr id="11" name="Picture 10">
            <a:extLst>
              <a:ext uri="{FF2B5EF4-FFF2-40B4-BE49-F238E27FC236}">
                <a16:creationId xmlns:a16="http://schemas.microsoft.com/office/drawing/2014/main" id="{87A300F8-70DA-46A6-BBAC-0B383BC33F6A}"/>
              </a:ext>
            </a:extLst>
          </p:cNvPr>
          <p:cNvPicPr>
            <a:picLocks noChangeAspect="1"/>
          </p:cNvPicPr>
          <p:nvPr/>
        </p:nvPicPr>
        <p:blipFill>
          <a:blip r:embed="rId2"/>
          <a:stretch>
            <a:fillRect/>
          </a:stretch>
        </p:blipFill>
        <p:spPr>
          <a:xfrm>
            <a:off x="10724511" y="4753429"/>
            <a:ext cx="1473200" cy="2104571"/>
          </a:xfrm>
          <a:prstGeom prst="rect">
            <a:avLst/>
          </a:prstGeom>
        </p:spPr>
      </p:pic>
      <p:pic>
        <p:nvPicPr>
          <p:cNvPr id="9" name="Picture 8">
            <a:extLst>
              <a:ext uri="{FF2B5EF4-FFF2-40B4-BE49-F238E27FC236}">
                <a16:creationId xmlns:a16="http://schemas.microsoft.com/office/drawing/2014/main" id="{AF79B69F-8F10-4565-8009-ECE4D9CB342D}"/>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Lst>
          </a:blip>
          <a:srcRect t="2859"/>
          <a:stretch/>
        </p:blipFill>
        <p:spPr>
          <a:xfrm>
            <a:off x="2518364" y="90963"/>
            <a:ext cx="6254144" cy="6676074"/>
          </a:xfrm>
          <a:prstGeom prst="rect">
            <a:avLst/>
          </a:prstGeom>
        </p:spPr>
      </p:pic>
      <p:pic>
        <p:nvPicPr>
          <p:cNvPr id="13" name="Picture 12">
            <a:extLst>
              <a:ext uri="{FF2B5EF4-FFF2-40B4-BE49-F238E27FC236}">
                <a16:creationId xmlns:a16="http://schemas.microsoft.com/office/drawing/2014/main" id="{4667C81D-CB1C-403C-8091-40DC4FD8889F}"/>
              </a:ext>
            </a:extLst>
          </p:cNvPr>
          <p:cNvPicPr>
            <a:picLocks noChangeAspect="1"/>
          </p:cNvPicPr>
          <p:nvPr/>
        </p:nvPicPr>
        <p:blipFill rotWithShape="1">
          <a:blip r:embed="rId5"/>
          <a:srcRect l="2699" r="6497" b="18889"/>
          <a:stretch/>
        </p:blipFill>
        <p:spPr>
          <a:xfrm>
            <a:off x="2611119" y="1473200"/>
            <a:ext cx="5077721" cy="1178560"/>
          </a:xfrm>
          <a:prstGeom prst="rect">
            <a:avLst/>
          </a:prstGeom>
        </p:spPr>
      </p:pic>
    </p:spTree>
    <p:extLst>
      <p:ext uri="{BB962C8B-B14F-4D97-AF65-F5344CB8AC3E}">
        <p14:creationId xmlns:p14="http://schemas.microsoft.com/office/powerpoint/2010/main" val="39316849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99C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6D51F-9EFE-414B-8609-4A6C1F061A74}"/>
              </a:ext>
            </a:extLst>
          </p:cNvPr>
          <p:cNvSpPr>
            <a:spLocks noGrp="1"/>
          </p:cNvSpPr>
          <p:nvPr>
            <p:ph type="title"/>
          </p:nvPr>
        </p:nvSpPr>
        <p:spPr>
          <a:xfrm>
            <a:off x="132080" y="2448560"/>
            <a:ext cx="2966720" cy="2428240"/>
          </a:xfrm>
        </p:spPr>
        <p:txBody>
          <a:bodyPr/>
          <a:lstStyle/>
          <a:p>
            <a:r>
              <a:rPr lang="hr-HR" b="1" dirty="0">
                <a:solidFill>
                  <a:schemeClr val="bg1"/>
                </a:solidFill>
              </a:rPr>
              <a:t>KREATIVNA </a:t>
            </a:r>
            <a:br>
              <a:rPr lang="hr-HR" b="1" dirty="0">
                <a:solidFill>
                  <a:schemeClr val="bg1"/>
                </a:solidFill>
              </a:rPr>
            </a:br>
            <a:r>
              <a:rPr lang="hr-HR" b="1" dirty="0">
                <a:solidFill>
                  <a:schemeClr val="bg1"/>
                </a:solidFill>
              </a:rPr>
              <a:t>KNJIŽICA</a:t>
            </a:r>
            <a:endParaRPr lang="en-GB" b="1" dirty="0">
              <a:solidFill>
                <a:schemeClr val="bg1"/>
              </a:solidFill>
            </a:endParaRPr>
          </a:p>
        </p:txBody>
      </p:sp>
      <p:sp>
        <p:nvSpPr>
          <p:cNvPr id="3" name="Content Placeholder 2">
            <a:extLst>
              <a:ext uri="{FF2B5EF4-FFF2-40B4-BE49-F238E27FC236}">
                <a16:creationId xmlns:a16="http://schemas.microsoft.com/office/drawing/2014/main" id="{AD927AA3-85C6-4389-872F-364DB6919AAF}"/>
              </a:ext>
            </a:extLst>
          </p:cNvPr>
          <p:cNvSpPr>
            <a:spLocks noGrp="1"/>
          </p:cNvSpPr>
          <p:nvPr>
            <p:ph idx="1"/>
          </p:nvPr>
        </p:nvSpPr>
        <p:spPr>
          <a:xfrm>
            <a:off x="4302760" y="624840"/>
            <a:ext cx="6405880" cy="2804160"/>
          </a:xfrm>
        </p:spPr>
        <p:txBody>
          <a:bodyPr>
            <a:normAutofit/>
          </a:bodyPr>
          <a:lstStyle/>
          <a:p>
            <a:pPr marL="0" indent="0">
              <a:buNone/>
            </a:pPr>
            <a:r>
              <a:rPr lang="hr-HR" b="1" dirty="0">
                <a:solidFill>
                  <a:schemeClr val="bg1"/>
                </a:solidFill>
                <a:latin typeface="+mj-lt"/>
              </a:rPr>
              <a:t>Zadatak za poticanje snalaženja u prostoru    </a:t>
            </a:r>
          </a:p>
          <a:p>
            <a:pPr marL="0" indent="0">
              <a:buNone/>
            </a:pPr>
            <a:endParaRPr lang="hr-HR" sz="2400" dirty="0">
              <a:solidFill>
                <a:schemeClr val="bg1"/>
              </a:solidFill>
              <a:latin typeface="+mj-lt"/>
            </a:endParaRPr>
          </a:p>
          <a:p>
            <a:pPr marL="0" indent="0">
              <a:buNone/>
            </a:pPr>
            <a:r>
              <a:rPr lang="hr-HR" sz="2400" dirty="0">
                <a:solidFill>
                  <a:schemeClr val="bg1"/>
                </a:solidFill>
                <a:latin typeface="+mj-lt"/>
              </a:rPr>
              <a:t>Odnosi: ispod – iznad</a:t>
            </a:r>
            <a:br>
              <a:rPr lang="hr-HR" sz="2400" dirty="0">
                <a:solidFill>
                  <a:schemeClr val="bg1"/>
                </a:solidFill>
                <a:latin typeface="+mj-lt"/>
              </a:rPr>
            </a:br>
            <a:r>
              <a:rPr lang="hr-HR" sz="2400" dirty="0">
                <a:solidFill>
                  <a:schemeClr val="bg1"/>
                </a:solidFill>
                <a:latin typeface="+mj-lt"/>
              </a:rPr>
              <a:t>               lijevo – desno</a:t>
            </a:r>
          </a:p>
          <a:p>
            <a:pPr marL="0" indent="0">
              <a:buNone/>
            </a:pPr>
            <a:endParaRPr lang="hr-HR" sz="2400" dirty="0">
              <a:solidFill>
                <a:schemeClr val="bg1"/>
              </a:solidFill>
              <a:latin typeface="+mj-lt"/>
            </a:endParaRPr>
          </a:p>
          <a:p>
            <a:pPr marL="0" indent="0">
              <a:buNone/>
            </a:pPr>
            <a:r>
              <a:rPr lang="hr-HR" sz="2400" dirty="0">
                <a:solidFill>
                  <a:schemeClr val="bg1"/>
                </a:solidFill>
                <a:latin typeface="+mj-lt"/>
              </a:rPr>
              <a:t>Kriteriji: boja, medij, oblik</a:t>
            </a:r>
            <a:endParaRPr lang="en-GB" sz="2400" dirty="0">
              <a:solidFill>
                <a:schemeClr val="bg1"/>
              </a:solidFill>
              <a:latin typeface="+mj-lt"/>
            </a:endParaRPr>
          </a:p>
        </p:txBody>
      </p:sp>
      <p:pic>
        <p:nvPicPr>
          <p:cNvPr id="4" name="Picture 3">
            <a:extLst>
              <a:ext uri="{FF2B5EF4-FFF2-40B4-BE49-F238E27FC236}">
                <a16:creationId xmlns:a16="http://schemas.microsoft.com/office/drawing/2014/main" id="{3BD64AC0-8EEA-4AEE-88FA-BA377687F1B3}"/>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contrast="40000"/>
                    </a14:imgEffect>
                  </a14:imgLayer>
                </a14:imgProps>
              </a:ext>
            </a:extLst>
          </a:blip>
          <a:srcRect l="202" t="4769" r="5859"/>
          <a:stretch/>
        </p:blipFill>
        <p:spPr>
          <a:xfrm>
            <a:off x="4140329" y="3535679"/>
            <a:ext cx="8132952" cy="3322321"/>
          </a:xfrm>
          <a:prstGeom prst="rect">
            <a:avLst/>
          </a:prstGeom>
        </p:spPr>
      </p:pic>
    </p:spTree>
    <p:extLst>
      <p:ext uri="{BB962C8B-B14F-4D97-AF65-F5344CB8AC3E}">
        <p14:creationId xmlns:p14="http://schemas.microsoft.com/office/powerpoint/2010/main" val="25744571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99CC"/>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941663-0DFC-4644-91C9-DAF5EAC79A69}"/>
              </a:ext>
            </a:extLst>
          </p:cNvPr>
          <p:cNvSpPr>
            <a:spLocks noGrp="1"/>
          </p:cNvSpPr>
          <p:nvPr>
            <p:ph idx="1"/>
          </p:nvPr>
        </p:nvSpPr>
        <p:spPr>
          <a:xfrm>
            <a:off x="1076328" y="1808480"/>
            <a:ext cx="8514711" cy="2570480"/>
          </a:xfrm>
        </p:spPr>
        <p:txBody>
          <a:bodyPr>
            <a:normAutofit/>
          </a:bodyPr>
          <a:lstStyle/>
          <a:p>
            <a:pPr marL="0" indent="0">
              <a:buNone/>
            </a:pPr>
            <a:r>
              <a:rPr lang="hr-HR" sz="3200" dirty="0">
                <a:solidFill>
                  <a:schemeClr val="bg1"/>
                </a:solidFill>
              </a:rPr>
              <a:t>Kako možemo proširiti ovu igru?</a:t>
            </a:r>
            <a:br>
              <a:rPr lang="hr-HR" sz="3200" dirty="0">
                <a:solidFill>
                  <a:schemeClr val="bg1"/>
                </a:solidFill>
              </a:rPr>
            </a:br>
            <a:endParaRPr lang="hr-HR" sz="3200" dirty="0">
              <a:solidFill>
                <a:schemeClr val="bg1"/>
              </a:solidFill>
            </a:endParaRPr>
          </a:p>
          <a:p>
            <a:r>
              <a:rPr lang="hr-HR" sz="2400" dirty="0">
                <a:solidFill>
                  <a:schemeClr val="bg1"/>
                </a:solidFill>
              </a:rPr>
              <a:t>isti princip, ali s rečenicama – uvođenje novih likova i događaja</a:t>
            </a:r>
          </a:p>
          <a:p>
            <a:r>
              <a:rPr lang="hr-HR" sz="2400" dirty="0">
                <a:solidFill>
                  <a:schemeClr val="bg1"/>
                </a:solidFill>
              </a:rPr>
              <a:t>djeca sjede u krugu i crtaju riječ koju su zamislili, zatim crteže slažu u krug i pričaju priču</a:t>
            </a:r>
          </a:p>
          <a:p>
            <a:pPr marL="0" indent="0">
              <a:buNone/>
            </a:pPr>
            <a:endParaRPr lang="hr-HR" sz="2400" dirty="0">
              <a:solidFill>
                <a:schemeClr val="bg1"/>
              </a:solidFill>
            </a:endParaRPr>
          </a:p>
        </p:txBody>
      </p:sp>
      <p:sp>
        <p:nvSpPr>
          <p:cNvPr id="4" name="Rectangle 3">
            <a:extLst>
              <a:ext uri="{FF2B5EF4-FFF2-40B4-BE49-F238E27FC236}">
                <a16:creationId xmlns:a16="http://schemas.microsoft.com/office/drawing/2014/main" id="{23E0D0F6-B75B-46F7-BBDB-7943571FBF18}"/>
              </a:ext>
            </a:extLst>
          </p:cNvPr>
          <p:cNvSpPr/>
          <p:nvPr/>
        </p:nvSpPr>
        <p:spPr>
          <a:xfrm>
            <a:off x="11896724" y="0"/>
            <a:ext cx="295275" cy="6858000"/>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1058D8EA-6496-4CD2-805E-2645C268B3B9}"/>
              </a:ext>
            </a:extLst>
          </p:cNvPr>
          <p:cNvSpPr/>
          <p:nvPr/>
        </p:nvSpPr>
        <p:spPr>
          <a:xfrm>
            <a:off x="11293333" y="0"/>
            <a:ext cx="295275" cy="6858000"/>
          </a:xfrm>
          <a:prstGeom prst="rect">
            <a:avLst/>
          </a:prstGeom>
          <a:solidFill>
            <a:srgbClr val="194B3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E49C0E2E-97B0-49DE-A884-7622ABFC4BD6}"/>
              </a:ext>
            </a:extLst>
          </p:cNvPr>
          <p:cNvSpPr/>
          <p:nvPr/>
        </p:nvSpPr>
        <p:spPr>
          <a:xfrm>
            <a:off x="10739751" y="0"/>
            <a:ext cx="295275" cy="6858000"/>
          </a:xfrm>
          <a:prstGeom prst="rect">
            <a:avLst/>
          </a:prstGeom>
          <a:solidFill>
            <a:schemeClr val="accent6">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D93B1353-8D9A-4BB0-8C08-940035A77ECC}"/>
              </a:ext>
            </a:extLst>
          </p:cNvPr>
          <p:cNvSpPr/>
          <p:nvPr/>
        </p:nvSpPr>
        <p:spPr>
          <a:xfrm>
            <a:off x="11601449" y="0"/>
            <a:ext cx="295275" cy="6858000"/>
          </a:xfrm>
          <a:prstGeom prst="rect">
            <a:avLst/>
          </a:prstGeom>
          <a:solidFill>
            <a:srgbClr val="92D05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44DB59D0-30F1-4D42-9827-A053FCD11FF1}"/>
              </a:ext>
            </a:extLst>
          </p:cNvPr>
          <p:cNvSpPr/>
          <p:nvPr/>
        </p:nvSpPr>
        <p:spPr>
          <a:xfrm>
            <a:off x="11016542" y="0"/>
            <a:ext cx="295275" cy="6858000"/>
          </a:xfrm>
          <a:prstGeom prst="rect">
            <a:avLst/>
          </a:prstGeom>
          <a:solidFill>
            <a:schemeClr val="accent4">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10" name="Rectangle 9">
            <a:extLst>
              <a:ext uri="{FF2B5EF4-FFF2-40B4-BE49-F238E27FC236}">
                <a16:creationId xmlns:a16="http://schemas.microsoft.com/office/drawing/2014/main" id="{2001D8F0-9A66-4524-ADF8-7E0A741C0D80}"/>
              </a:ext>
            </a:extLst>
          </p:cNvPr>
          <p:cNvSpPr/>
          <p:nvPr/>
        </p:nvSpPr>
        <p:spPr>
          <a:xfrm>
            <a:off x="10444476" y="0"/>
            <a:ext cx="295275" cy="6858000"/>
          </a:xfrm>
          <a:prstGeom prst="rect">
            <a:avLst/>
          </a:prstGeom>
          <a:solidFill>
            <a:srgbClr val="00808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pic>
        <p:nvPicPr>
          <p:cNvPr id="11" name="Picture 10">
            <a:extLst>
              <a:ext uri="{FF2B5EF4-FFF2-40B4-BE49-F238E27FC236}">
                <a16:creationId xmlns:a16="http://schemas.microsoft.com/office/drawing/2014/main" id="{87A300F8-70DA-46A6-BBAC-0B383BC33F6A}"/>
              </a:ext>
            </a:extLst>
          </p:cNvPr>
          <p:cNvPicPr>
            <a:picLocks noChangeAspect="1"/>
          </p:cNvPicPr>
          <p:nvPr/>
        </p:nvPicPr>
        <p:blipFill>
          <a:blip r:embed="rId2"/>
          <a:stretch>
            <a:fillRect/>
          </a:stretch>
        </p:blipFill>
        <p:spPr>
          <a:xfrm>
            <a:off x="10724511" y="4753429"/>
            <a:ext cx="1473200" cy="2104571"/>
          </a:xfrm>
          <a:prstGeom prst="rect">
            <a:avLst/>
          </a:prstGeom>
        </p:spPr>
      </p:pic>
      <p:sp>
        <p:nvSpPr>
          <p:cNvPr id="13" name="Title 1">
            <a:extLst>
              <a:ext uri="{FF2B5EF4-FFF2-40B4-BE49-F238E27FC236}">
                <a16:creationId xmlns:a16="http://schemas.microsoft.com/office/drawing/2014/main" id="{BBC5A603-858F-4FFE-81B8-ED910041155A}"/>
              </a:ext>
            </a:extLst>
          </p:cNvPr>
          <p:cNvSpPr>
            <a:spLocks noGrp="1"/>
          </p:cNvSpPr>
          <p:nvPr>
            <p:ph type="title"/>
          </p:nvPr>
        </p:nvSpPr>
        <p:spPr>
          <a:xfrm>
            <a:off x="406400" y="0"/>
            <a:ext cx="5486400" cy="1473200"/>
          </a:xfrm>
        </p:spPr>
        <p:txBody>
          <a:bodyPr/>
          <a:lstStyle/>
          <a:p>
            <a:r>
              <a:rPr lang="hr-HR" b="1" dirty="0">
                <a:solidFill>
                  <a:schemeClr val="bg1"/>
                </a:solidFill>
              </a:rPr>
              <a:t>KREATIVNA  KNJIŽICA</a:t>
            </a:r>
            <a:endParaRPr lang="en-GB" b="1" dirty="0">
              <a:solidFill>
                <a:schemeClr val="bg1"/>
              </a:solidFill>
            </a:endParaRPr>
          </a:p>
        </p:txBody>
      </p:sp>
      <p:pic>
        <p:nvPicPr>
          <p:cNvPr id="14" name="Picture 13">
            <a:extLst>
              <a:ext uri="{FF2B5EF4-FFF2-40B4-BE49-F238E27FC236}">
                <a16:creationId xmlns:a16="http://schemas.microsoft.com/office/drawing/2014/main" id="{BAA59D9A-9936-4D67-9AE4-A7D7A25D1EB2}"/>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r="792"/>
          <a:stretch/>
        </p:blipFill>
        <p:spPr>
          <a:xfrm>
            <a:off x="-1" y="4576261"/>
            <a:ext cx="10447721" cy="2281739"/>
          </a:xfrm>
          <a:prstGeom prst="rect">
            <a:avLst/>
          </a:prstGeom>
        </p:spPr>
      </p:pic>
    </p:spTree>
    <p:extLst>
      <p:ext uri="{BB962C8B-B14F-4D97-AF65-F5344CB8AC3E}">
        <p14:creationId xmlns:p14="http://schemas.microsoft.com/office/powerpoint/2010/main" val="27990991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AC6E9-ADDB-4225-934F-9FB6EF996330}"/>
              </a:ext>
            </a:extLst>
          </p:cNvPr>
          <p:cNvSpPr>
            <a:spLocks noGrp="1"/>
          </p:cNvSpPr>
          <p:nvPr>
            <p:ph type="title"/>
          </p:nvPr>
        </p:nvSpPr>
        <p:spPr>
          <a:xfrm>
            <a:off x="802640" y="904241"/>
            <a:ext cx="9723120" cy="5648960"/>
          </a:xfrm>
        </p:spPr>
        <p:txBody>
          <a:bodyPr>
            <a:normAutofit/>
          </a:bodyPr>
          <a:lstStyle/>
          <a:p>
            <a:r>
              <a:rPr lang="hr-HR" dirty="0"/>
              <a:t>		</a:t>
            </a:r>
            <a:r>
              <a:rPr lang="hr-HR" b="1" dirty="0">
                <a:solidFill>
                  <a:schemeClr val="bg1"/>
                </a:solidFill>
                <a:latin typeface="+mn-lt"/>
              </a:rPr>
              <a:t>		RASPRAVA</a:t>
            </a:r>
            <a:br>
              <a:rPr lang="hr-HR" b="1" dirty="0">
                <a:solidFill>
                  <a:schemeClr val="bg1"/>
                </a:solidFill>
                <a:latin typeface="+mn-lt"/>
              </a:rPr>
            </a:br>
            <a:r>
              <a:rPr lang="hr-HR" b="1" dirty="0">
                <a:solidFill>
                  <a:schemeClr val="bg1"/>
                </a:solidFill>
                <a:latin typeface="+mn-lt"/>
              </a:rPr>
              <a:t>	</a:t>
            </a:r>
            <a:br>
              <a:rPr lang="hr-HR" b="1" dirty="0">
                <a:solidFill>
                  <a:schemeClr val="bg1"/>
                </a:solidFill>
                <a:latin typeface="+mn-lt"/>
              </a:rPr>
            </a:br>
            <a:r>
              <a:rPr lang="hr-HR" b="1" dirty="0">
                <a:solidFill>
                  <a:schemeClr val="bg1"/>
                </a:solidFill>
                <a:latin typeface="+mn-lt"/>
              </a:rPr>
              <a:t>	PITANJA</a:t>
            </a:r>
            <a:br>
              <a:rPr lang="hr-HR" b="1" dirty="0">
                <a:solidFill>
                  <a:schemeClr val="bg1"/>
                </a:solidFill>
                <a:latin typeface="+mn-lt"/>
              </a:rPr>
            </a:br>
            <a:br>
              <a:rPr lang="hr-HR" b="1" dirty="0">
                <a:solidFill>
                  <a:schemeClr val="bg1"/>
                </a:solidFill>
                <a:latin typeface="+mn-lt"/>
              </a:rPr>
            </a:br>
            <a:r>
              <a:rPr lang="hr-HR" b="1" dirty="0">
                <a:solidFill>
                  <a:schemeClr val="bg1"/>
                </a:solidFill>
                <a:latin typeface="+mn-lt"/>
              </a:rPr>
              <a:t>							PRIJEDLOZI</a:t>
            </a:r>
            <a:br>
              <a:rPr lang="hr-HR" b="1" dirty="0">
                <a:solidFill>
                  <a:schemeClr val="bg1"/>
                </a:solidFill>
                <a:latin typeface="+mn-lt"/>
              </a:rPr>
            </a:br>
            <a:br>
              <a:rPr lang="hr-HR" b="1" dirty="0">
                <a:solidFill>
                  <a:schemeClr val="bg1"/>
                </a:solidFill>
                <a:latin typeface="+mn-lt"/>
              </a:rPr>
            </a:br>
            <a:r>
              <a:rPr lang="hr-HR" b="1" dirty="0">
                <a:solidFill>
                  <a:schemeClr val="bg1"/>
                </a:solidFill>
                <a:latin typeface="+mn-lt"/>
              </a:rPr>
              <a:t>				IDEJE</a:t>
            </a:r>
            <a:endParaRPr lang="en-GB" b="1" dirty="0">
              <a:solidFill>
                <a:schemeClr val="bg1"/>
              </a:solidFill>
              <a:latin typeface="+mn-lt"/>
            </a:endParaRPr>
          </a:p>
        </p:txBody>
      </p:sp>
    </p:spTree>
    <p:extLst>
      <p:ext uri="{BB962C8B-B14F-4D97-AF65-F5344CB8AC3E}">
        <p14:creationId xmlns:p14="http://schemas.microsoft.com/office/powerpoint/2010/main" val="24535259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2200"/>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76433D-8F55-4313-8001-21446D70F872}"/>
              </a:ext>
            </a:extLst>
          </p:cNvPr>
          <p:cNvSpPr>
            <a:spLocks noGrp="1"/>
          </p:cNvSpPr>
          <p:nvPr>
            <p:ph idx="1"/>
          </p:nvPr>
        </p:nvSpPr>
        <p:spPr>
          <a:xfrm>
            <a:off x="838200" y="776748"/>
            <a:ext cx="10515600" cy="5400215"/>
          </a:xfrm>
        </p:spPr>
        <p:txBody>
          <a:bodyPr>
            <a:normAutofit/>
          </a:bodyPr>
          <a:lstStyle/>
          <a:p>
            <a:pPr marL="0" indent="0">
              <a:buNone/>
            </a:pPr>
            <a:r>
              <a:rPr lang="en-GB" dirty="0">
                <a:solidFill>
                  <a:schemeClr val="bg1"/>
                </a:solidFill>
              </a:rPr>
              <a:t>	</a:t>
            </a:r>
            <a:endParaRPr lang="hr-HR" dirty="0">
              <a:solidFill>
                <a:schemeClr val="bg1"/>
              </a:solidFill>
            </a:endParaRPr>
          </a:p>
          <a:p>
            <a:pPr marL="0" indent="0">
              <a:buNone/>
            </a:pPr>
            <a:r>
              <a:rPr lang="hr-HR" sz="2400" dirty="0">
                <a:solidFill>
                  <a:schemeClr val="bg1"/>
                </a:solidFill>
                <a:latin typeface="+mj-lt"/>
              </a:rPr>
              <a:t>(Z.B.)</a:t>
            </a:r>
          </a:p>
          <a:p>
            <a:pPr marL="0" indent="0">
              <a:buNone/>
            </a:pPr>
            <a:r>
              <a:rPr lang="en-GB" sz="2400" dirty="0">
                <a:solidFill>
                  <a:schemeClr val="bg1"/>
                </a:solidFill>
                <a:latin typeface="+mj-lt"/>
              </a:rPr>
              <a:t>Danas </a:t>
            </a:r>
            <a:r>
              <a:rPr lang="en-GB" sz="2400" dirty="0" err="1">
                <a:solidFill>
                  <a:schemeClr val="bg1"/>
                </a:solidFill>
                <a:latin typeface="+mj-lt"/>
              </a:rPr>
              <a:t>smo</a:t>
            </a:r>
            <a:r>
              <a:rPr lang="en-GB" sz="2400" dirty="0">
                <a:solidFill>
                  <a:schemeClr val="bg1"/>
                </a:solidFill>
                <a:latin typeface="+mj-lt"/>
              </a:rPr>
              <a:t> </a:t>
            </a:r>
            <a:r>
              <a:rPr lang="en-GB" sz="2400" dirty="0" err="1">
                <a:solidFill>
                  <a:schemeClr val="bg1"/>
                </a:solidFill>
                <a:latin typeface="+mj-lt"/>
              </a:rPr>
              <a:t>prvi</a:t>
            </a:r>
            <a:r>
              <a:rPr lang="en-GB" sz="2400" dirty="0">
                <a:solidFill>
                  <a:schemeClr val="bg1"/>
                </a:solidFill>
                <a:latin typeface="+mj-lt"/>
              </a:rPr>
              <a:t> put </a:t>
            </a:r>
            <a:r>
              <a:rPr lang="en-GB" sz="2400" dirty="0" err="1">
                <a:solidFill>
                  <a:schemeClr val="bg1"/>
                </a:solidFill>
                <a:latin typeface="+mj-lt"/>
              </a:rPr>
              <a:t>pričali</a:t>
            </a:r>
            <a:r>
              <a:rPr lang="en-GB" sz="2400" dirty="0">
                <a:solidFill>
                  <a:schemeClr val="bg1"/>
                </a:solidFill>
                <a:latin typeface="+mj-lt"/>
              </a:rPr>
              <a:t> </a:t>
            </a:r>
            <a:r>
              <a:rPr lang="en-GB" sz="2400" dirty="0" err="1">
                <a:solidFill>
                  <a:schemeClr val="bg1"/>
                </a:solidFill>
                <a:latin typeface="+mj-lt"/>
              </a:rPr>
              <a:t>ovu</a:t>
            </a:r>
            <a:r>
              <a:rPr lang="en-GB" sz="2400" dirty="0">
                <a:solidFill>
                  <a:schemeClr val="bg1"/>
                </a:solidFill>
                <a:latin typeface="+mj-lt"/>
              </a:rPr>
              <a:t> </a:t>
            </a:r>
            <a:r>
              <a:rPr lang="en-GB" sz="2400" dirty="0" err="1">
                <a:solidFill>
                  <a:schemeClr val="bg1"/>
                </a:solidFill>
                <a:latin typeface="+mj-lt"/>
              </a:rPr>
              <a:t>priču</a:t>
            </a:r>
            <a:r>
              <a:rPr lang="en-GB" sz="2400" dirty="0">
                <a:solidFill>
                  <a:schemeClr val="bg1"/>
                </a:solidFill>
                <a:latin typeface="+mj-lt"/>
              </a:rPr>
              <a:t> u </a:t>
            </a:r>
            <a:r>
              <a:rPr lang="en-GB" sz="2400" dirty="0" err="1">
                <a:solidFill>
                  <a:schemeClr val="bg1"/>
                </a:solidFill>
                <a:latin typeface="+mj-lt"/>
              </a:rPr>
              <a:t>našoj</a:t>
            </a:r>
            <a:r>
              <a:rPr lang="en-GB" sz="2400" dirty="0">
                <a:solidFill>
                  <a:schemeClr val="bg1"/>
                </a:solidFill>
                <a:latin typeface="+mj-lt"/>
              </a:rPr>
              <a:t> </a:t>
            </a:r>
            <a:r>
              <a:rPr lang="en-GB" sz="2400" dirty="0" err="1">
                <a:solidFill>
                  <a:schemeClr val="bg1"/>
                </a:solidFill>
                <a:latin typeface="+mj-lt"/>
              </a:rPr>
              <a:t>skupini,jedan</a:t>
            </a:r>
            <a:r>
              <a:rPr lang="en-GB" sz="2400" dirty="0">
                <a:solidFill>
                  <a:schemeClr val="bg1"/>
                </a:solidFill>
                <a:latin typeface="+mj-lt"/>
              </a:rPr>
              <a:t> </a:t>
            </a:r>
            <a:r>
              <a:rPr lang="en-GB" sz="2400" dirty="0" err="1">
                <a:solidFill>
                  <a:schemeClr val="bg1"/>
                </a:solidFill>
                <a:latin typeface="+mj-lt"/>
              </a:rPr>
              <a:t>dječak</a:t>
            </a:r>
            <a:r>
              <a:rPr lang="en-GB" sz="2400" dirty="0">
                <a:solidFill>
                  <a:schemeClr val="bg1"/>
                </a:solidFill>
                <a:latin typeface="+mj-lt"/>
              </a:rPr>
              <a:t> </a:t>
            </a:r>
            <a:r>
              <a:rPr lang="en-GB" sz="2400" dirty="0" err="1">
                <a:solidFill>
                  <a:schemeClr val="bg1"/>
                </a:solidFill>
                <a:latin typeface="+mj-lt"/>
              </a:rPr>
              <a:t>kojemu</a:t>
            </a:r>
            <a:r>
              <a:rPr lang="en-GB" sz="2400" dirty="0">
                <a:solidFill>
                  <a:schemeClr val="bg1"/>
                </a:solidFill>
                <a:latin typeface="+mj-lt"/>
              </a:rPr>
              <a:t> je </a:t>
            </a:r>
            <a:r>
              <a:rPr lang="en-GB" sz="2400" dirty="0" err="1">
                <a:solidFill>
                  <a:schemeClr val="bg1"/>
                </a:solidFill>
                <a:latin typeface="+mj-lt"/>
              </a:rPr>
              <a:t>baka</a:t>
            </a:r>
            <a:r>
              <a:rPr lang="en-GB" sz="2400" dirty="0">
                <a:solidFill>
                  <a:schemeClr val="bg1"/>
                </a:solidFill>
                <a:latin typeface="+mj-lt"/>
              </a:rPr>
              <a:t> u </a:t>
            </a:r>
            <a:r>
              <a:rPr lang="en-GB" sz="2400" dirty="0" err="1">
                <a:solidFill>
                  <a:schemeClr val="bg1"/>
                </a:solidFill>
                <a:latin typeface="+mj-lt"/>
              </a:rPr>
              <a:t>domu</a:t>
            </a:r>
            <a:r>
              <a:rPr lang="en-GB" sz="2400" dirty="0">
                <a:solidFill>
                  <a:schemeClr val="bg1"/>
                </a:solidFill>
                <a:latin typeface="+mj-lt"/>
              </a:rPr>
              <a:t> u </a:t>
            </a:r>
            <a:r>
              <a:rPr lang="en-GB" sz="2400" dirty="0" err="1">
                <a:solidFill>
                  <a:schemeClr val="bg1"/>
                </a:solidFill>
                <a:latin typeface="+mj-lt"/>
              </a:rPr>
              <a:t>sličnoj</a:t>
            </a:r>
            <a:r>
              <a:rPr lang="en-GB" sz="2400" dirty="0">
                <a:solidFill>
                  <a:schemeClr val="bg1"/>
                </a:solidFill>
                <a:latin typeface="+mj-lt"/>
              </a:rPr>
              <a:t> </a:t>
            </a:r>
            <a:r>
              <a:rPr lang="en-GB" sz="2400" dirty="0" err="1">
                <a:solidFill>
                  <a:schemeClr val="bg1"/>
                </a:solidFill>
                <a:latin typeface="+mj-lt"/>
              </a:rPr>
              <a:t>situaciji</a:t>
            </a:r>
            <a:r>
              <a:rPr lang="en-GB" sz="2400" dirty="0">
                <a:solidFill>
                  <a:schemeClr val="bg1"/>
                </a:solidFill>
                <a:latin typeface="+mj-lt"/>
              </a:rPr>
              <a:t> </a:t>
            </a:r>
            <a:r>
              <a:rPr lang="en-GB" sz="2400" dirty="0" err="1">
                <a:solidFill>
                  <a:schemeClr val="bg1"/>
                </a:solidFill>
                <a:latin typeface="+mj-lt"/>
              </a:rPr>
              <a:t>pričao</a:t>
            </a:r>
            <a:r>
              <a:rPr lang="en-GB" sz="2400" dirty="0">
                <a:solidFill>
                  <a:schemeClr val="bg1"/>
                </a:solidFill>
                <a:latin typeface="+mj-lt"/>
              </a:rPr>
              <a:t> je o </a:t>
            </a:r>
            <a:r>
              <a:rPr lang="en-GB" sz="2400" dirty="0" err="1">
                <a:solidFill>
                  <a:schemeClr val="bg1"/>
                </a:solidFill>
                <a:latin typeface="+mj-lt"/>
              </a:rPr>
              <a:t>svojoj</a:t>
            </a:r>
            <a:r>
              <a:rPr lang="en-GB" sz="2400" dirty="0">
                <a:solidFill>
                  <a:schemeClr val="bg1"/>
                </a:solidFill>
                <a:latin typeface="+mj-lt"/>
              </a:rPr>
              <a:t> </a:t>
            </a:r>
            <a:r>
              <a:rPr lang="en-GB" sz="2400" dirty="0" err="1">
                <a:solidFill>
                  <a:schemeClr val="bg1"/>
                </a:solidFill>
                <a:latin typeface="+mj-lt"/>
              </a:rPr>
              <a:t>baki</a:t>
            </a:r>
            <a:r>
              <a:rPr lang="en-GB" sz="2400" dirty="0">
                <a:solidFill>
                  <a:schemeClr val="bg1"/>
                </a:solidFill>
                <a:latin typeface="+mj-lt"/>
              </a:rPr>
              <a:t> </a:t>
            </a:r>
            <a:r>
              <a:rPr lang="en-GB" sz="2400" dirty="0" err="1">
                <a:solidFill>
                  <a:schemeClr val="bg1"/>
                </a:solidFill>
                <a:latin typeface="+mj-lt"/>
              </a:rPr>
              <a:t>i</a:t>
            </a:r>
            <a:r>
              <a:rPr lang="en-GB" sz="2400" dirty="0">
                <a:solidFill>
                  <a:schemeClr val="bg1"/>
                </a:solidFill>
                <a:latin typeface="+mj-lt"/>
              </a:rPr>
              <a:t> </a:t>
            </a:r>
            <a:r>
              <a:rPr lang="en-GB" sz="2400" dirty="0" err="1">
                <a:solidFill>
                  <a:schemeClr val="bg1"/>
                </a:solidFill>
                <a:latin typeface="+mj-lt"/>
              </a:rPr>
              <a:t>prepoznao</a:t>
            </a:r>
            <a:r>
              <a:rPr lang="en-GB" sz="2400" dirty="0">
                <a:solidFill>
                  <a:schemeClr val="bg1"/>
                </a:solidFill>
                <a:latin typeface="+mj-lt"/>
              </a:rPr>
              <a:t> se u </a:t>
            </a:r>
            <a:r>
              <a:rPr lang="en-GB" sz="2400" dirty="0" err="1">
                <a:solidFill>
                  <a:schemeClr val="bg1"/>
                </a:solidFill>
                <a:latin typeface="+mj-lt"/>
              </a:rPr>
              <a:t>toj</a:t>
            </a:r>
            <a:r>
              <a:rPr lang="en-GB" sz="2400" dirty="0">
                <a:solidFill>
                  <a:schemeClr val="bg1"/>
                </a:solidFill>
                <a:latin typeface="+mj-lt"/>
              </a:rPr>
              <a:t> </a:t>
            </a:r>
            <a:r>
              <a:rPr lang="en-GB" sz="2400" dirty="0" err="1">
                <a:solidFill>
                  <a:schemeClr val="bg1"/>
                </a:solidFill>
                <a:latin typeface="+mj-lt"/>
              </a:rPr>
              <a:t>situaciji,pričao</a:t>
            </a:r>
            <a:r>
              <a:rPr lang="en-GB" sz="2400" dirty="0">
                <a:solidFill>
                  <a:schemeClr val="bg1"/>
                </a:solidFill>
                <a:latin typeface="+mj-lt"/>
              </a:rPr>
              <a:t> je </a:t>
            </a:r>
            <a:r>
              <a:rPr lang="en-GB" sz="2400" dirty="0" err="1">
                <a:solidFill>
                  <a:schemeClr val="bg1"/>
                </a:solidFill>
                <a:latin typeface="+mj-lt"/>
              </a:rPr>
              <a:t>kako</a:t>
            </a:r>
            <a:r>
              <a:rPr lang="en-GB" sz="2400" dirty="0">
                <a:solidFill>
                  <a:schemeClr val="bg1"/>
                </a:solidFill>
                <a:latin typeface="+mj-lt"/>
              </a:rPr>
              <a:t> je </a:t>
            </a:r>
            <a:r>
              <a:rPr lang="en-GB" sz="2400" dirty="0" err="1">
                <a:solidFill>
                  <a:schemeClr val="bg1"/>
                </a:solidFill>
                <a:latin typeface="+mj-lt"/>
              </a:rPr>
              <a:t>baka</a:t>
            </a:r>
            <a:r>
              <a:rPr lang="en-GB" sz="2400" dirty="0">
                <a:solidFill>
                  <a:schemeClr val="bg1"/>
                </a:solidFill>
                <a:latin typeface="+mj-lt"/>
              </a:rPr>
              <a:t> </a:t>
            </a:r>
            <a:r>
              <a:rPr lang="en-GB" sz="2400" dirty="0" err="1">
                <a:solidFill>
                  <a:schemeClr val="bg1"/>
                </a:solidFill>
                <a:latin typeface="+mj-lt"/>
              </a:rPr>
              <a:t>nastradala</a:t>
            </a:r>
            <a:r>
              <a:rPr lang="en-GB" sz="2400" dirty="0">
                <a:solidFill>
                  <a:schemeClr val="bg1"/>
                </a:solidFill>
                <a:latin typeface="+mj-lt"/>
              </a:rPr>
              <a:t> u </a:t>
            </a:r>
            <a:r>
              <a:rPr lang="en-GB" sz="2400" dirty="0" err="1">
                <a:solidFill>
                  <a:schemeClr val="bg1"/>
                </a:solidFill>
                <a:latin typeface="+mj-lt"/>
              </a:rPr>
              <a:t>prometnoj</a:t>
            </a:r>
            <a:r>
              <a:rPr lang="en-GB" sz="2400" dirty="0">
                <a:solidFill>
                  <a:schemeClr val="bg1"/>
                </a:solidFill>
                <a:latin typeface="+mj-lt"/>
              </a:rPr>
              <a:t> </a:t>
            </a:r>
            <a:r>
              <a:rPr lang="en-GB" sz="2400" dirty="0" err="1">
                <a:solidFill>
                  <a:schemeClr val="bg1"/>
                </a:solidFill>
                <a:latin typeface="+mj-lt"/>
              </a:rPr>
              <a:t>nesreći</a:t>
            </a:r>
            <a:r>
              <a:rPr lang="en-GB" sz="2400" dirty="0">
                <a:solidFill>
                  <a:schemeClr val="bg1"/>
                </a:solidFill>
                <a:latin typeface="+mj-lt"/>
              </a:rPr>
              <a:t> </a:t>
            </a:r>
            <a:r>
              <a:rPr lang="en-GB" sz="2400" dirty="0" err="1">
                <a:solidFill>
                  <a:schemeClr val="bg1"/>
                </a:solidFill>
                <a:latin typeface="+mj-lt"/>
              </a:rPr>
              <a:t>i</a:t>
            </a:r>
            <a:r>
              <a:rPr lang="en-GB" sz="2400" dirty="0">
                <a:solidFill>
                  <a:schemeClr val="bg1"/>
                </a:solidFill>
                <a:latin typeface="+mj-lt"/>
              </a:rPr>
              <a:t> da se </a:t>
            </a:r>
            <a:r>
              <a:rPr lang="en-GB" sz="2400" dirty="0" err="1">
                <a:solidFill>
                  <a:schemeClr val="bg1"/>
                </a:solidFill>
                <a:latin typeface="+mj-lt"/>
              </a:rPr>
              <a:t>nakon</a:t>
            </a:r>
            <a:r>
              <a:rPr lang="en-GB" sz="2400" dirty="0">
                <a:solidFill>
                  <a:schemeClr val="bg1"/>
                </a:solidFill>
                <a:latin typeface="+mj-lt"/>
              </a:rPr>
              <a:t> toga </a:t>
            </a:r>
            <a:r>
              <a:rPr lang="en-GB" sz="2400" dirty="0" err="1">
                <a:solidFill>
                  <a:schemeClr val="bg1"/>
                </a:solidFill>
                <a:latin typeface="+mj-lt"/>
              </a:rPr>
              <a:t>jako</a:t>
            </a:r>
            <a:r>
              <a:rPr lang="en-GB" sz="2400" dirty="0">
                <a:solidFill>
                  <a:schemeClr val="bg1"/>
                </a:solidFill>
                <a:latin typeface="+mj-lt"/>
              </a:rPr>
              <a:t> </a:t>
            </a:r>
            <a:r>
              <a:rPr lang="en-GB" sz="2400" dirty="0" err="1">
                <a:solidFill>
                  <a:schemeClr val="bg1"/>
                </a:solidFill>
                <a:latin typeface="+mj-lt"/>
              </a:rPr>
              <a:t>promijenila</a:t>
            </a:r>
            <a:r>
              <a:rPr lang="en-GB" sz="2400" dirty="0">
                <a:solidFill>
                  <a:schemeClr val="bg1"/>
                </a:solidFill>
                <a:latin typeface="+mj-lt"/>
              </a:rPr>
              <a:t>...</a:t>
            </a:r>
            <a:r>
              <a:rPr lang="en-GB" sz="2400" dirty="0" err="1">
                <a:solidFill>
                  <a:schemeClr val="bg1"/>
                </a:solidFill>
                <a:latin typeface="+mj-lt"/>
              </a:rPr>
              <a:t>dalje</a:t>
            </a:r>
            <a:r>
              <a:rPr lang="en-GB" sz="2400" dirty="0">
                <a:solidFill>
                  <a:schemeClr val="bg1"/>
                </a:solidFill>
                <a:latin typeface="+mj-lt"/>
              </a:rPr>
              <a:t> </a:t>
            </a:r>
            <a:r>
              <a:rPr lang="en-GB" sz="2400" dirty="0" err="1">
                <a:solidFill>
                  <a:schemeClr val="bg1"/>
                </a:solidFill>
                <a:latin typeface="+mj-lt"/>
              </a:rPr>
              <a:t>ćemo</a:t>
            </a:r>
            <a:r>
              <a:rPr lang="en-GB" sz="2400" dirty="0">
                <a:solidFill>
                  <a:schemeClr val="bg1"/>
                </a:solidFill>
                <a:latin typeface="+mj-lt"/>
              </a:rPr>
              <a:t> </a:t>
            </a:r>
            <a:r>
              <a:rPr lang="en-GB" sz="2400" dirty="0" err="1">
                <a:solidFill>
                  <a:schemeClr val="bg1"/>
                </a:solidFill>
                <a:latin typeface="+mj-lt"/>
              </a:rPr>
              <a:t>nastavit</a:t>
            </a:r>
            <a:r>
              <a:rPr lang="hr-HR" sz="2400" dirty="0">
                <a:solidFill>
                  <a:schemeClr val="bg1"/>
                </a:solidFill>
                <a:latin typeface="+mj-lt"/>
              </a:rPr>
              <a:t>i</a:t>
            </a:r>
            <a:r>
              <a:rPr lang="en-GB" sz="2400" dirty="0">
                <a:solidFill>
                  <a:schemeClr val="bg1"/>
                </a:solidFill>
                <a:latin typeface="+mj-lt"/>
              </a:rPr>
              <a:t> </a:t>
            </a:r>
            <a:r>
              <a:rPr lang="en-GB" sz="2400" dirty="0" err="1">
                <a:solidFill>
                  <a:schemeClr val="bg1"/>
                </a:solidFill>
                <a:latin typeface="+mj-lt"/>
              </a:rPr>
              <a:t>obrađivati</a:t>
            </a:r>
            <a:r>
              <a:rPr lang="en-GB" sz="2400" dirty="0">
                <a:solidFill>
                  <a:schemeClr val="bg1"/>
                </a:solidFill>
                <a:latin typeface="+mj-lt"/>
              </a:rPr>
              <a:t> </a:t>
            </a:r>
            <a:r>
              <a:rPr lang="en-GB" sz="2400" dirty="0" err="1">
                <a:solidFill>
                  <a:schemeClr val="bg1"/>
                </a:solidFill>
                <a:latin typeface="+mj-lt"/>
              </a:rPr>
              <a:t>priču</a:t>
            </a:r>
            <a:r>
              <a:rPr lang="hr-HR" sz="2400" dirty="0">
                <a:solidFill>
                  <a:schemeClr val="bg1"/>
                </a:solidFill>
                <a:latin typeface="+mj-lt"/>
              </a:rPr>
              <a:t>.</a:t>
            </a:r>
          </a:p>
          <a:p>
            <a:pPr marL="0" indent="0">
              <a:buNone/>
            </a:pPr>
            <a:r>
              <a:rPr lang="en-GB" sz="2400" dirty="0" err="1">
                <a:solidFill>
                  <a:schemeClr val="bg1"/>
                </a:solidFill>
                <a:latin typeface="+mj-lt"/>
              </a:rPr>
              <a:t>Nakon</a:t>
            </a:r>
            <a:r>
              <a:rPr lang="en-GB" sz="2400" dirty="0">
                <a:solidFill>
                  <a:schemeClr val="bg1"/>
                </a:solidFill>
                <a:latin typeface="+mj-lt"/>
              </a:rPr>
              <a:t> </a:t>
            </a:r>
            <a:r>
              <a:rPr lang="en-GB" sz="2400" dirty="0" err="1">
                <a:solidFill>
                  <a:schemeClr val="bg1"/>
                </a:solidFill>
                <a:latin typeface="+mj-lt"/>
              </a:rPr>
              <a:t>pročitane</a:t>
            </a:r>
            <a:r>
              <a:rPr lang="en-GB" sz="2400" dirty="0">
                <a:solidFill>
                  <a:schemeClr val="bg1"/>
                </a:solidFill>
                <a:latin typeface="+mj-lt"/>
              </a:rPr>
              <a:t> </a:t>
            </a:r>
            <a:r>
              <a:rPr lang="en-GB" sz="2400" dirty="0" err="1">
                <a:solidFill>
                  <a:schemeClr val="bg1"/>
                </a:solidFill>
                <a:latin typeface="+mj-lt"/>
              </a:rPr>
              <a:t>priče</a:t>
            </a:r>
            <a:r>
              <a:rPr lang="en-GB" sz="2400" dirty="0">
                <a:solidFill>
                  <a:schemeClr val="bg1"/>
                </a:solidFill>
                <a:latin typeface="+mj-lt"/>
              </a:rPr>
              <a:t> </a:t>
            </a:r>
            <a:r>
              <a:rPr lang="en-GB" sz="2400" dirty="0" err="1">
                <a:solidFill>
                  <a:schemeClr val="bg1"/>
                </a:solidFill>
                <a:latin typeface="+mj-lt"/>
              </a:rPr>
              <a:t>danas,razgovarali</a:t>
            </a:r>
            <a:r>
              <a:rPr lang="en-GB" sz="2400" dirty="0">
                <a:solidFill>
                  <a:schemeClr val="bg1"/>
                </a:solidFill>
                <a:latin typeface="+mj-lt"/>
              </a:rPr>
              <a:t> </a:t>
            </a:r>
            <a:r>
              <a:rPr lang="en-GB" sz="2400" dirty="0" err="1">
                <a:solidFill>
                  <a:schemeClr val="bg1"/>
                </a:solidFill>
                <a:latin typeface="+mj-lt"/>
              </a:rPr>
              <a:t>smo</a:t>
            </a:r>
            <a:r>
              <a:rPr lang="en-GB" sz="2400" dirty="0">
                <a:solidFill>
                  <a:schemeClr val="bg1"/>
                </a:solidFill>
                <a:latin typeface="+mj-lt"/>
              </a:rPr>
              <a:t> o </a:t>
            </a:r>
            <a:r>
              <a:rPr lang="en-GB" sz="2400" dirty="0" err="1">
                <a:solidFill>
                  <a:schemeClr val="bg1"/>
                </a:solidFill>
                <a:latin typeface="+mj-lt"/>
              </a:rPr>
              <a:t>bakama</a:t>
            </a:r>
            <a:r>
              <a:rPr lang="en-GB" sz="2400" dirty="0">
                <a:solidFill>
                  <a:schemeClr val="bg1"/>
                </a:solidFill>
                <a:latin typeface="+mj-lt"/>
              </a:rPr>
              <a:t> </a:t>
            </a:r>
            <a:r>
              <a:rPr lang="en-GB" sz="2400" dirty="0" err="1">
                <a:solidFill>
                  <a:schemeClr val="bg1"/>
                </a:solidFill>
                <a:latin typeface="+mj-lt"/>
              </a:rPr>
              <a:t>i</a:t>
            </a:r>
            <a:r>
              <a:rPr lang="en-GB" sz="2400" dirty="0">
                <a:solidFill>
                  <a:schemeClr val="bg1"/>
                </a:solidFill>
                <a:latin typeface="+mj-lt"/>
              </a:rPr>
              <a:t> </a:t>
            </a:r>
            <a:r>
              <a:rPr lang="en-GB" sz="2400" dirty="0" err="1">
                <a:solidFill>
                  <a:schemeClr val="bg1"/>
                </a:solidFill>
                <a:latin typeface="+mj-lt"/>
              </a:rPr>
              <a:t>djedovima</a:t>
            </a:r>
            <a:r>
              <a:rPr lang="en-GB" sz="2400" dirty="0">
                <a:solidFill>
                  <a:schemeClr val="bg1"/>
                </a:solidFill>
                <a:latin typeface="+mj-lt"/>
              </a:rPr>
              <a:t> ,</a:t>
            </a:r>
            <a:r>
              <a:rPr lang="hr-HR" sz="2400" dirty="0">
                <a:solidFill>
                  <a:schemeClr val="bg1"/>
                </a:solidFill>
                <a:latin typeface="+mj-lt"/>
              </a:rPr>
              <a:t> </a:t>
            </a:r>
            <a:r>
              <a:rPr lang="en-GB" sz="2400" dirty="0" err="1">
                <a:solidFill>
                  <a:schemeClr val="bg1"/>
                </a:solidFill>
                <a:latin typeface="+mj-lt"/>
              </a:rPr>
              <a:t>kakvi</a:t>
            </a:r>
            <a:r>
              <a:rPr lang="en-GB" sz="2400" dirty="0">
                <a:solidFill>
                  <a:schemeClr val="bg1"/>
                </a:solidFill>
                <a:latin typeface="+mj-lt"/>
              </a:rPr>
              <a:t> </a:t>
            </a:r>
            <a:r>
              <a:rPr lang="en-GB" sz="2400" dirty="0" err="1">
                <a:solidFill>
                  <a:schemeClr val="bg1"/>
                </a:solidFill>
                <a:latin typeface="+mj-lt"/>
              </a:rPr>
              <a:t>su</a:t>
            </a:r>
            <a:r>
              <a:rPr lang="en-GB" sz="2400" dirty="0">
                <a:solidFill>
                  <a:schemeClr val="bg1"/>
                </a:solidFill>
                <a:latin typeface="+mj-lt"/>
              </a:rPr>
              <a:t>,</a:t>
            </a:r>
            <a:r>
              <a:rPr lang="hr-HR" sz="2400" dirty="0">
                <a:solidFill>
                  <a:schemeClr val="bg1"/>
                </a:solidFill>
                <a:latin typeface="+mj-lt"/>
              </a:rPr>
              <a:t> </a:t>
            </a:r>
            <a:r>
              <a:rPr lang="en-GB" sz="2400" dirty="0" err="1">
                <a:solidFill>
                  <a:schemeClr val="bg1"/>
                </a:solidFill>
                <a:latin typeface="+mj-lt"/>
              </a:rPr>
              <a:t>što</a:t>
            </a:r>
            <a:r>
              <a:rPr lang="en-GB" sz="2400" dirty="0">
                <a:solidFill>
                  <a:schemeClr val="bg1"/>
                </a:solidFill>
                <a:latin typeface="+mj-lt"/>
              </a:rPr>
              <a:t> vole </a:t>
            </a:r>
            <a:r>
              <a:rPr lang="en-GB" sz="2400" dirty="0" err="1">
                <a:solidFill>
                  <a:schemeClr val="bg1"/>
                </a:solidFill>
                <a:latin typeface="+mj-lt"/>
              </a:rPr>
              <a:t>raditi</a:t>
            </a:r>
            <a:r>
              <a:rPr lang="en-GB" sz="2400" dirty="0">
                <a:solidFill>
                  <a:schemeClr val="bg1"/>
                </a:solidFill>
                <a:latin typeface="+mj-lt"/>
              </a:rPr>
              <a:t> s </a:t>
            </a:r>
            <a:r>
              <a:rPr lang="en-GB" sz="2400" dirty="0" err="1">
                <a:solidFill>
                  <a:schemeClr val="bg1"/>
                </a:solidFill>
                <a:latin typeface="+mj-lt"/>
              </a:rPr>
              <a:t>njima</a:t>
            </a:r>
            <a:r>
              <a:rPr lang="hr-HR" sz="2400" dirty="0">
                <a:solidFill>
                  <a:schemeClr val="bg1"/>
                </a:solidFill>
                <a:latin typeface="+mj-lt"/>
              </a:rPr>
              <a:t>. S</a:t>
            </a:r>
            <a:r>
              <a:rPr lang="en-GB" sz="2400" dirty="0">
                <a:solidFill>
                  <a:schemeClr val="bg1"/>
                </a:solidFill>
                <a:latin typeface="+mj-lt"/>
              </a:rPr>
              <a:t> </a:t>
            </a:r>
            <a:r>
              <a:rPr lang="en-GB" sz="2400" dirty="0" err="1">
                <a:solidFill>
                  <a:schemeClr val="bg1"/>
                </a:solidFill>
                <a:latin typeface="+mj-lt"/>
              </a:rPr>
              <a:t>obzirom</a:t>
            </a:r>
            <a:r>
              <a:rPr lang="en-GB" sz="2400" dirty="0">
                <a:solidFill>
                  <a:schemeClr val="bg1"/>
                </a:solidFill>
                <a:latin typeface="+mj-lt"/>
              </a:rPr>
              <a:t> da </a:t>
            </a:r>
            <a:r>
              <a:rPr lang="en-GB" sz="2400" dirty="0" err="1">
                <a:solidFill>
                  <a:schemeClr val="bg1"/>
                </a:solidFill>
                <a:latin typeface="+mj-lt"/>
              </a:rPr>
              <a:t>smo</a:t>
            </a:r>
            <a:r>
              <a:rPr lang="en-GB" sz="2400" dirty="0">
                <a:solidFill>
                  <a:schemeClr val="bg1"/>
                </a:solidFill>
                <a:latin typeface="+mj-lt"/>
              </a:rPr>
              <a:t> Montessori </a:t>
            </a:r>
            <a:r>
              <a:rPr lang="en-GB" sz="2400" dirty="0" err="1">
                <a:solidFill>
                  <a:schemeClr val="bg1"/>
                </a:solidFill>
                <a:latin typeface="+mj-lt"/>
              </a:rPr>
              <a:t>vrtić</a:t>
            </a:r>
            <a:r>
              <a:rPr lang="en-GB" sz="2400" dirty="0">
                <a:solidFill>
                  <a:schemeClr val="bg1"/>
                </a:solidFill>
                <a:latin typeface="+mj-lt"/>
              </a:rPr>
              <a:t> </a:t>
            </a:r>
            <a:r>
              <a:rPr lang="en-GB" sz="2400" dirty="0" err="1">
                <a:solidFill>
                  <a:schemeClr val="bg1"/>
                </a:solidFill>
                <a:latin typeface="+mj-lt"/>
              </a:rPr>
              <a:t>i</a:t>
            </a:r>
            <a:r>
              <a:rPr lang="en-GB" sz="2400" dirty="0">
                <a:solidFill>
                  <a:schemeClr val="bg1"/>
                </a:solidFill>
                <a:latin typeface="+mj-lt"/>
              </a:rPr>
              <a:t> da </a:t>
            </a:r>
            <a:r>
              <a:rPr lang="en-GB" sz="2400" dirty="0" err="1">
                <a:solidFill>
                  <a:schemeClr val="bg1"/>
                </a:solidFill>
                <a:latin typeface="+mj-lt"/>
              </a:rPr>
              <a:t>dosta</a:t>
            </a:r>
            <a:r>
              <a:rPr lang="en-GB" sz="2400" dirty="0">
                <a:solidFill>
                  <a:schemeClr val="bg1"/>
                </a:solidFill>
                <a:latin typeface="+mj-lt"/>
              </a:rPr>
              <a:t> </a:t>
            </a:r>
            <a:r>
              <a:rPr lang="en-GB" sz="2400" dirty="0" err="1">
                <a:solidFill>
                  <a:schemeClr val="bg1"/>
                </a:solidFill>
                <a:latin typeface="+mj-lt"/>
              </a:rPr>
              <a:t>vremena</a:t>
            </a:r>
            <a:r>
              <a:rPr lang="en-GB" sz="2400" dirty="0">
                <a:solidFill>
                  <a:schemeClr val="bg1"/>
                </a:solidFill>
                <a:latin typeface="+mj-lt"/>
              </a:rPr>
              <a:t> </a:t>
            </a:r>
            <a:r>
              <a:rPr lang="en-GB" sz="2400" dirty="0" err="1">
                <a:solidFill>
                  <a:schemeClr val="bg1"/>
                </a:solidFill>
                <a:latin typeface="+mj-lt"/>
              </a:rPr>
              <a:t>posvećujemo</a:t>
            </a:r>
            <a:r>
              <a:rPr lang="en-GB" sz="2400" dirty="0">
                <a:solidFill>
                  <a:schemeClr val="bg1"/>
                </a:solidFill>
                <a:latin typeface="+mj-lt"/>
              </a:rPr>
              <a:t> </a:t>
            </a:r>
            <a:r>
              <a:rPr lang="en-GB" sz="2400" dirty="0" err="1">
                <a:solidFill>
                  <a:schemeClr val="bg1"/>
                </a:solidFill>
                <a:latin typeface="+mj-lt"/>
              </a:rPr>
              <a:t>području</a:t>
            </a:r>
            <a:r>
              <a:rPr lang="en-GB" sz="2400" dirty="0">
                <a:solidFill>
                  <a:schemeClr val="bg1"/>
                </a:solidFill>
                <a:latin typeface="+mj-lt"/>
              </a:rPr>
              <a:t> </a:t>
            </a:r>
            <a:r>
              <a:rPr lang="en-GB" sz="2400" dirty="0" err="1">
                <a:solidFill>
                  <a:schemeClr val="bg1"/>
                </a:solidFill>
                <a:latin typeface="+mj-lt"/>
              </a:rPr>
              <a:t>čitanja</a:t>
            </a:r>
            <a:r>
              <a:rPr lang="en-GB" sz="2400" dirty="0">
                <a:solidFill>
                  <a:schemeClr val="bg1"/>
                </a:solidFill>
                <a:latin typeface="+mj-lt"/>
              </a:rPr>
              <a:t> </a:t>
            </a:r>
            <a:r>
              <a:rPr lang="en-GB" sz="2400" dirty="0" err="1">
                <a:solidFill>
                  <a:schemeClr val="bg1"/>
                </a:solidFill>
                <a:latin typeface="+mj-lt"/>
              </a:rPr>
              <a:t>i</a:t>
            </a:r>
            <a:r>
              <a:rPr lang="en-GB" sz="2400" dirty="0">
                <a:solidFill>
                  <a:schemeClr val="bg1"/>
                </a:solidFill>
                <a:latin typeface="+mj-lt"/>
              </a:rPr>
              <a:t> </a:t>
            </a:r>
            <a:r>
              <a:rPr lang="en-GB" sz="2400" dirty="0" err="1">
                <a:solidFill>
                  <a:schemeClr val="bg1"/>
                </a:solidFill>
                <a:latin typeface="+mj-lt"/>
              </a:rPr>
              <a:t>pisanja</a:t>
            </a:r>
            <a:r>
              <a:rPr lang="en-GB" sz="2400" dirty="0">
                <a:solidFill>
                  <a:schemeClr val="bg1"/>
                </a:solidFill>
                <a:latin typeface="+mj-lt"/>
              </a:rPr>
              <a:t>,</a:t>
            </a:r>
            <a:r>
              <a:rPr lang="hr-HR" sz="2400" dirty="0">
                <a:solidFill>
                  <a:schemeClr val="bg1"/>
                </a:solidFill>
                <a:latin typeface="+mj-lt"/>
              </a:rPr>
              <a:t> </a:t>
            </a:r>
            <a:r>
              <a:rPr lang="en-GB" sz="2400" dirty="0" err="1">
                <a:solidFill>
                  <a:schemeClr val="bg1"/>
                </a:solidFill>
                <a:latin typeface="+mj-lt"/>
              </a:rPr>
              <a:t>mislimo</a:t>
            </a:r>
            <a:r>
              <a:rPr lang="en-GB" sz="2400" dirty="0">
                <a:solidFill>
                  <a:schemeClr val="bg1"/>
                </a:solidFill>
                <a:latin typeface="+mj-lt"/>
              </a:rPr>
              <a:t> </a:t>
            </a:r>
            <a:r>
              <a:rPr lang="en-GB" sz="2400" dirty="0" err="1">
                <a:solidFill>
                  <a:schemeClr val="bg1"/>
                </a:solidFill>
                <a:latin typeface="+mj-lt"/>
              </a:rPr>
              <a:t>možda</a:t>
            </a:r>
            <a:r>
              <a:rPr lang="en-GB" sz="2400" dirty="0">
                <a:solidFill>
                  <a:schemeClr val="bg1"/>
                </a:solidFill>
                <a:latin typeface="+mj-lt"/>
              </a:rPr>
              <a:t> </a:t>
            </a:r>
            <a:r>
              <a:rPr lang="en-GB" sz="2400" dirty="0" err="1">
                <a:solidFill>
                  <a:schemeClr val="bg1"/>
                </a:solidFill>
                <a:latin typeface="+mj-lt"/>
              </a:rPr>
              <a:t>napraviti</a:t>
            </a:r>
            <a:r>
              <a:rPr lang="en-GB" sz="2400" dirty="0">
                <a:solidFill>
                  <a:schemeClr val="bg1"/>
                </a:solidFill>
                <a:latin typeface="+mj-lt"/>
              </a:rPr>
              <a:t> </a:t>
            </a:r>
            <a:r>
              <a:rPr lang="en-GB" sz="2400" dirty="0" err="1">
                <a:solidFill>
                  <a:schemeClr val="bg1"/>
                </a:solidFill>
                <a:latin typeface="+mj-lt"/>
              </a:rPr>
              <a:t>našu</a:t>
            </a:r>
            <a:r>
              <a:rPr lang="en-GB" sz="2400" dirty="0">
                <a:solidFill>
                  <a:schemeClr val="bg1"/>
                </a:solidFill>
                <a:latin typeface="+mj-lt"/>
              </a:rPr>
              <a:t> </a:t>
            </a:r>
            <a:r>
              <a:rPr lang="en-GB" sz="2400" dirty="0" err="1">
                <a:solidFill>
                  <a:schemeClr val="bg1"/>
                </a:solidFill>
                <a:latin typeface="+mj-lt"/>
              </a:rPr>
              <a:t>slikovnicu</a:t>
            </a:r>
            <a:r>
              <a:rPr lang="en-GB" sz="2400" dirty="0">
                <a:solidFill>
                  <a:schemeClr val="bg1"/>
                </a:solidFill>
                <a:latin typeface="+mj-lt"/>
              </a:rPr>
              <a:t>,</a:t>
            </a:r>
            <a:r>
              <a:rPr lang="hr-HR" sz="2400" dirty="0">
                <a:solidFill>
                  <a:schemeClr val="bg1"/>
                </a:solidFill>
                <a:latin typeface="+mj-lt"/>
              </a:rPr>
              <a:t> </a:t>
            </a:r>
            <a:r>
              <a:rPr lang="en-GB" sz="2400" dirty="0" err="1">
                <a:solidFill>
                  <a:schemeClr val="bg1"/>
                </a:solidFill>
                <a:latin typeface="+mj-lt"/>
              </a:rPr>
              <a:t>možda</a:t>
            </a:r>
            <a:r>
              <a:rPr lang="en-GB" sz="2400" dirty="0">
                <a:solidFill>
                  <a:schemeClr val="bg1"/>
                </a:solidFill>
                <a:latin typeface="+mj-lt"/>
              </a:rPr>
              <a:t> </a:t>
            </a:r>
            <a:r>
              <a:rPr lang="en-GB" sz="2400" dirty="0" err="1">
                <a:solidFill>
                  <a:schemeClr val="bg1"/>
                </a:solidFill>
                <a:latin typeface="+mj-lt"/>
              </a:rPr>
              <a:t>neke</a:t>
            </a:r>
            <a:r>
              <a:rPr lang="en-GB" sz="2400" dirty="0">
                <a:solidFill>
                  <a:schemeClr val="bg1"/>
                </a:solidFill>
                <a:latin typeface="+mj-lt"/>
              </a:rPr>
              <a:t> </a:t>
            </a:r>
            <a:r>
              <a:rPr lang="en-GB" sz="2400" dirty="0" err="1">
                <a:solidFill>
                  <a:schemeClr val="bg1"/>
                </a:solidFill>
                <a:latin typeface="+mj-lt"/>
              </a:rPr>
              <a:t>klasifikacijske</a:t>
            </a:r>
            <a:r>
              <a:rPr lang="en-GB" sz="2400" dirty="0">
                <a:solidFill>
                  <a:schemeClr val="bg1"/>
                </a:solidFill>
                <a:latin typeface="+mj-lt"/>
              </a:rPr>
              <a:t> </a:t>
            </a:r>
            <a:r>
              <a:rPr lang="en-GB" sz="2400" dirty="0" err="1">
                <a:solidFill>
                  <a:schemeClr val="bg1"/>
                </a:solidFill>
                <a:latin typeface="+mj-lt"/>
              </a:rPr>
              <a:t>kartice,a</a:t>
            </a:r>
            <a:r>
              <a:rPr lang="hr-HR" sz="2400" dirty="0">
                <a:solidFill>
                  <a:schemeClr val="bg1"/>
                </a:solidFill>
                <a:latin typeface="+mj-lt"/>
              </a:rPr>
              <a:t> </a:t>
            </a:r>
            <a:r>
              <a:rPr lang="en-GB" sz="2400" dirty="0">
                <a:solidFill>
                  <a:schemeClr val="bg1"/>
                </a:solidFill>
                <a:latin typeface="+mj-lt"/>
              </a:rPr>
              <a:t> </a:t>
            </a:r>
            <a:r>
              <a:rPr lang="en-GB" sz="2400" dirty="0" err="1">
                <a:solidFill>
                  <a:schemeClr val="bg1"/>
                </a:solidFill>
                <a:latin typeface="+mj-lt"/>
              </a:rPr>
              <a:t>nadovezat</a:t>
            </a:r>
            <a:r>
              <a:rPr lang="en-GB" sz="2400" dirty="0">
                <a:solidFill>
                  <a:schemeClr val="bg1"/>
                </a:solidFill>
                <a:latin typeface="+mj-lt"/>
              </a:rPr>
              <a:t> </a:t>
            </a:r>
            <a:r>
              <a:rPr lang="en-GB" sz="2400" dirty="0" err="1">
                <a:solidFill>
                  <a:schemeClr val="bg1"/>
                </a:solidFill>
                <a:latin typeface="+mj-lt"/>
              </a:rPr>
              <a:t>ćemo</a:t>
            </a:r>
            <a:r>
              <a:rPr lang="en-GB" sz="2400" dirty="0">
                <a:solidFill>
                  <a:schemeClr val="bg1"/>
                </a:solidFill>
                <a:latin typeface="+mj-lt"/>
              </a:rPr>
              <a:t> se u </a:t>
            </a:r>
            <a:r>
              <a:rPr lang="en-GB" sz="2400" dirty="0" err="1">
                <a:solidFill>
                  <a:schemeClr val="bg1"/>
                </a:solidFill>
                <a:latin typeface="+mj-lt"/>
              </a:rPr>
              <a:t>siječnju</a:t>
            </a:r>
            <a:r>
              <a:rPr lang="en-GB" sz="2400" dirty="0">
                <a:solidFill>
                  <a:schemeClr val="bg1"/>
                </a:solidFill>
                <a:latin typeface="+mj-lt"/>
              </a:rPr>
              <a:t> s </a:t>
            </a:r>
            <a:r>
              <a:rPr lang="en-GB" sz="2400" dirty="0" err="1">
                <a:solidFill>
                  <a:schemeClr val="bg1"/>
                </a:solidFill>
                <a:latin typeface="+mj-lt"/>
              </a:rPr>
              <a:t>obzirom</a:t>
            </a:r>
            <a:r>
              <a:rPr lang="en-GB" sz="2400" dirty="0">
                <a:solidFill>
                  <a:schemeClr val="bg1"/>
                </a:solidFill>
                <a:latin typeface="+mj-lt"/>
              </a:rPr>
              <a:t> </a:t>
            </a:r>
            <a:r>
              <a:rPr lang="hr-HR" sz="2400" dirty="0">
                <a:solidFill>
                  <a:schemeClr val="bg1"/>
                </a:solidFill>
                <a:latin typeface="+mj-lt"/>
              </a:rPr>
              <a:t> </a:t>
            </a:r>
            <a:r>
              <a:rPr lang="en-GB" sz="2400" dirty="0">
                <a:solidFill>
                  <a:schemeClr val="bg1"/>
                </a:solidFill>
                <a:latin typeface="+mj-lt"/>
              </a:rPr>
              <a:t>da </a:t>
            </a:r>
            <a:r>
              <a:rPr lang="en-GB" sz="2400" dirty="0" err="1">
                <a:solidFill>
                  <a:schemeClr val="bg1"/>
                </a:solidFill>
                <a:latin typeface="+mj-lt"/>
              </a:rPr>
              <a:t>tada</a:t>
            </a:r>
            <a:r>
              <a:rPr lang="en-GB" sz="2400" dirty="0">
                <a:solidFill>
                  <a:schemeClr val="bg1"/>
                </a:solidFill>
                <a:latin typeface="+mj-lt"/>
              </a:rPr>
              <a:t> </a:t>
            </a:r>
            <a:r>
              <a:rPr lang="en-GB" sz="2400" dirty="0" err="1">
                <a:solidFill>
                  <a:schemeClr val="bg1"/>
                </a:solidFill>
                <a:latin typeface="+mj-lt"/>
              </a:rPr>
              <a:t>obrađujemo</a:t>
            </a:r>
            <a:r>
              <a:rPr lang="en-GB" sz="2400" dirty="0">
                <a:solidFill>
                  <a:schemeClr val="bg1"/>
                </a:solidFill>
                <a:latin typeface="+mj-lt"/>
              </a:rPr>
              <a:t> </a:t>
            </a:r>
            <a:r>
              <a:rPr lang="en-GB" sz="2400" dirty="0" err="1">
                <a:solidFill>
                  <a:schemeClr val="bg1"/>
                </a:solidFill>
                <a:latin typeface="+mj-lt"/>
              </a:rPr>
              <a:t>temu</a:t>
            </a:r>
            <a:r>
              <a:rPr lang="en-GB" sz="2400" dirty="0">
                <a:solidFill>
                  <a:schemeClr val="bg1"/>
                </a:solidFill>
                <a:latin typeface="+mj-lt"/>
              </a:rPr>
              <a:t> </a:t>
            </a:r>
            <a:r>
              <a:rPr lang="en-GB" sz="2400" dirty="0" err="1">
                <a:solidFill>
                  <a:schemeClr val="bg1"/>
                </a:solidFill>
                <a:latin typeface="+mj-lt"/>
              </a:rPr>
              <a:t>obitelji</a:t>
            </a:r>
            <a:r>
              <a:rPr lang="hr-HR" sz="2400" dirty="0">
                <a:solidFill>
                  <a:schemeClr val="bg1"/>
                </a:solidFill>
                <a:latin typeface="+mj-lt"/>
              </a:rPr>
              <a:t>.</a:t>
            </a:r>
            <a:endParaRPr lang="en-GB" sz="2400" dirty="0">
              <a:solidFill>
                <a:schemeClr val="bg1"/>
              </a:solidFill>
              <a:latin typeface="+mj-lt"/>
            </a:endParaRPr>
          </a:p>
        </p:txBody>
      </p:sp>
    </p:spTree>
    <p:extLst>
      <p:ext uri="{BB962C8B-B14F-4D97-AF65-F5344CB8AC3E}">
        <p14:creationId xmlns:p14="http://schemas.microsoft.com/office/powerpoint/2010/main" val="36282516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2200"/>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76433D-8F55-4313-8001-21446D70F872}"/>
              </a:ext>
            </a:extLst>
          </p:cNvPr>
          <p:cNvSpPr>
            <a:spLocks noGrp="1"/>
          </p:cNvSpPr>
          <p:nvPr>
            <p:ph idx="1"/>
          </p:nvPr>
        </p:nvSpPr>
        <p:spPr>
          <a:xfrm>
            <a:off x="838200" y="776748"/>
            <a:ext cx="10515600" cy="5400215"/>
          </a:xfrm>
        </p:spPr>
        <p:txBody>
          <a:bodyPr>
            <a:normAutofit/>
          </a:bodyPr>
          <a:lstStyle/>
          <a:p>
            <a:pPr marL="0" indent="0">
              <a:buNone/>
            </a:pPr>
            <a:r>
              <a:rPr lang="hr-HR" sz="2400" dirty="0">
                <a:solidFill>
                  <a:schemeClr val="bg1"/>
                </a:solidFill>
                <a:latin typeface="+mj-lt"/>
              </a:rPr>
              <a:t>(B.T.) </a:t>
            </a:r>
            <a:br>
              <a:rPr lang="hr-HR" sz="2400" dirty="0">
                <a:solidFill>
                  <a:schemeClr val="bg1"/>
                </a:solidFill>
                <a:latin typeface="+mj-lt"/>
              </a:rPr>
            </a:br>
            <a:r>
              <a:rPr lang="hr-HR" sz="2400" dirty="0">
                <a:solidFill>
                  <a:schemeClr val="bg1"/>
                </a:solidFill>
                <a:latin typeface="+mj-lt"/>
              </a:rPr>
              <a:t>Priču mogu ilustrirati djeca nakon čitanja u "kockice pričalice" iz kojih kasnije mogu niknuti i nove dječje priče.</a:t>
            </a:r>
          </a:p>
          <a:p>
            <a:pPr marL="0" indent="0">
              <a:buNone/>
            </a:pPr>
            <a:endParaRPr lang="hr-HR" sz="2400" dirty="0">
              <a:solidFill>
                <a:schemeClr val="bg1"/>
              </a:solidFill>
              <a:latin typeface="+mj-lt"/>
            </a:endParaRPr>
          </a:p>
          <a:p>
            <a:pPr marL="0" indent="0">
              <a:buNone/>
            </a:pPr>
            <a:r>
              <a:rPr lang="hr-HR" sz="2400" dirty="0">
                <a:solidFill>
                  <a:schemeClr val="bg1"/>
                </a:solidFill>
                <a:latin typeface="+mj-lt"/>
              </a:rPr>
              <a:t>(Ž.M.K.)</a:t>
            </a:r>
            <a:br>
              <a:rPr lang="hr-HR" sz="2400" dirty="0">
                <a:solidFill>
                  <a:schemeClr val="bg1"/>
                </a:solidFill>
                <a:latin typeface="+mj-lt"/>
              </a:rPr>
            </a:br>
            <a:r>
              <a:rPr lang="hr-HR" sz="2400" dirty="0">
                <a:solidFill>
                  <a:schemeClr val="bg1"/>
                </a:solidFill>
                <a:latin typeface="+mj-lt"/>
              </a:rPr>
              <a:t>Mi se bavimo aktivnostima vezanim uz slikovnicu </a:t>
            </a:r>
            <a:r>
              <a:rPr lang="hr-HR" sz="2400" dirty="0" err="1">
                <a:solidFill>
                  <a:schemeClr val="bg1"/>
                </a:solidFill>
                <a:latin typeface="+mj-lt"/>
              </a:rPr>
              <a:t>Baubauk</a:t>
            </a:r>
            <a:r>
              <a:rPr lang="hr-HR" sz="2400" dirty="0">
                <a:solidFill>
                  <a:schemeClr val="bg1"/>
                </a:solidFill>
                <a:latin typeface="+mj-lt"/>
              </a:rPr>
              <a:t> jer je tema šume i životinja bila nastavak prethodno čitanih slikovnica koje su djeca obožavala. Izradili smo šumu, različite vrste stabla koje rastu u našem okruženju, životinje koje u njima obitavaju...tek sada smo započeli s temom straha koja s nametnula s dolaskom svetog Nikole i </a:t>
            </a:r>
            <a:r>
              <a:rPr lang="hr-HR" sz="2400" dirty="0" err="1">
                <a:solidFill>
                  <a:schemeClr val="bg1"/>
                </a:solidFill>
                <a:latin typeface="+mj-lt"/>
              </a:rPr>
              <a:t>krampusa</a:t>
            </a:r>
            <a:r>
              <a:rPr lang="hr-HR" sz="2400" dirty="0">
                <a:solidFill>
                  <a:schemeClr val="bg1"/>
                </a:solidFill>
                <a:latin typeface="+mj-lt"/>
              </a:rPr>
              <a:t>.</a:t>
            </a:r>
          </a:p>
          <a:p>
            <a:pPr marL="0" indent="0">
              <a:buNone/>
            </a:pPr>
            <a:endParaRPr lang="hr-HR" dirty="0">
              <a:solidFill>
                <a:schemeClr val="bg1"/>
              </a:solidFill>
            </a:endParaRPr>
          </a:p>
        </p:txBody>
      </p:sp>
    </p:spTree>
    <p:extLst>
      <p:ext uri="{BB962C8B-B14F-4D97-AF65-F5344CB8AC3E}">
        <p14:creationId xmlns:p14="http://schemas.microsoft.com/office/powerpoint/2010/main" val="1257395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2200"/>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76433D-8F55-4313-8001-21446D70F872}"/>
              </a:ext>
            </a:extLst>
          </p:cNvPr>
          <p:cNvSpPr>
            <a:spLocks noGrp="1"/>
          </p:cNvSpPr>
          <p:nvPr>
            <p:ph idx="1"/>
          </p:nvPr>
        </p:nvSpPr>
        <p:spPr>
          <a:xfrm>
            <a:off x="838200" y="776748"/>
            <a:ext cx="10515600" cy="5400215"/>
          </a:xfrm>
        </p:spPr>
        <p:txBody>
          <a:bodyPr>
            <a:normAutofit/>
          </a:bodyPr>
          <a:lstStyle/>
          <a:p>
            <a:pPr marL="0" indent="0">
              <a:buNone/>
            </a:pPr>
            <a:r>
              <a:rPr lang="hr-HR" sz="2400" dirty="0">
                <a:solidFill>
                  <a:schemeClr val="bg1"/>
                </a:solidFill>
                <a:latin typeface="+mj-lt"/>
              </a:rPr>
              <a:t>(MI 11 Lite ?) </a:t>
            </a:r>
            <a:br>
              <a:rPr lang="hr-HR" sz="2400" dirty="0">
                <a:solidFill>
                  <a:schemeClr val="bg1"/>
                </a:solidFill>
                <a:latin typeface="+mj-lt"/>
              </a:rPr>
            </a:br>
            <a:r>
              <a:rPr lang="hr-HR" sz="2400" dirty="0">
                <a:solidFill>
                  <a:schemeClr val="bg1"/>
                </a:solidFill>
                <a:latin typeface="+mj-lt"/>
              </a:rPr>
              <a:t>Naše dvije grupe u vrtiću surađuju skupa u ovom projektu te smo na hodniku napravili našu malu knjižnicu. Sada ćemo taj kutić spojiti sa Božićem te ćemo uključiti božićne slikovnice! U projekt smo uključili roditelje na način da mogu iznijeti ideje, donirati knjige itd.</a:t>
            </a:r>
          </a:p>
          <a:p>
            <a:pPr marL="0" indent="0">
              <a:buNone/>
            </a:pPr>
            <a:endParaRPr lang="hr-HR" sz="2400" dirty="0">
              <a:solidFill>
                <a:schemeClr val="bg1"/>
              </a:solidFill>
              <a:latin typeface="+mj-lt"/>
            </a:endParaRPr>
          </a:p>
          <a:p>
            <a:pPr marL="0" indent="0">
              <a:buNone/>
            </a:pPr>
            <a:r>
              <a:rPr lang="hr-HR" sz="2400" dirty="0">
                <a:solidFill>
                  <a:schemeClr val="bg1"/>
                </a:solidFill>
                <a:latin typeface="+mj-lt"/>
              </a:rPr>
              <a:t>(I.E.)</a:t>
            </a:r>
          </a:p>
          <a:p>
            <a:pPr marL="0" indent="0">
              <a:buNone/>
            </a:pPr>
            <a:r>
              <a:rPr lang="hr-HR" sz="2400" dirty="0">
                <a:solidFill>
                  <a:schemeClr val="bg1"/>
                </a:solidFill>
                <a:latin typeface="+mj-lt"/>
              </a:rPr>
              <a:t>Mi ćemo imati uvod istraživački rad o svojoj obitelji. Imat će zadatak  predstaviti nam člana obitelji prema izboru. Tu ću čitati slikovnicu kao uvod. Također ćemo raditi obiteljsko stablo. Pokazat ću im sliku svoje bake i pričati o njoj. Imamo učenike koji su ostali bez bake i djedova, neki i bez roditelja pa ćemo i o tom gubitku razgovarati. Crtat ćemo bakama i djedovima crteže kojima ćemo pokušati pokazati koliko nam znače i što volimo kod njih.</a:t>
            </a:r>
          </a:p>
          <a:p>
            <a:pPr marL="0" indent="0">
              <a:buNone/>
            </a:pPr>
            <a:endParaRPr lang="hr-HR" dirty="0">
              <a:solidFill>
                <a:schemeClr val="bg1"/>
              </a:solidFill>
            </a:endParaRPr>
          </a:p>
        </p:txBody>
      </p:sp>
    </p:spTree>
    <p:extLst>
      <p:ext uri="{BB962C8B-B14F-4D97-AF65-F5344CB8AC3E}">
        <p14:creationId xmlns:p14="http://schemas.microsoft.com/office/powerpoint/2010/main" val="7549621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2200"/>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76433D-8F55-4313-8001-21446D70F872}"/>
              </a:ext>
            </a:extLst>
          </p:cNvPr>
          <p:cNvSpPr>
            <a:spLocks noGrp="1"/>
          </p:cNvSpPr>
          <p:nvPr>
            <p:ph idx="1"/>
          </p:nvPr>
        </p:nvSpPr>
        <p:spPr>
          <a:xfrm>
            <a:off x="562896" y="589935"/>
            <a:ext cx="11107993" cy="5919019"/>
          </a:xfrm>
        </p:spPr>
        <p:txBody>
          <a:bodyPr>
            <a:normAutofit lnSpcReduction="10000"/>
          </a:bodyPr>
          <a:lstStyle/>
          <a:p>
            <a:pPr marL="0" indent="0">
              <a:buNone/>
            </a:pPr>
            <a:r>
              <a:rPr lang="hr-HR" sz="2400" dirty="0">
                <a:solidFill>
                  <a:schemeClr val="bg1"/>
                </a:solidFill>
                <a:latin typeface="+mj-lt"/>
              </a:rPr>
              <a:t>(M.)</a:t>
            </a:r>
          </a:p>
          <a:p>
            <a:pPr marL="0" indent="0">
              <a:buNone/>
            </a:pPr>
            <a:r>
              <a:rPr lang="hr-HR" sz="2400" dirty="0">
                <a:solidFill>
                  <a:schemeClr val="bg1"/>
                </a:solidFill>
                <a:latin typeface="+mj-lt"/>
              </a:rPr>
              <a:t>Radim u predškolskoj skupini i čitajući slikovnicu o baki, razmišljala sam kako im približiti poteškoće s pamćenjem... Pa evo jedna ideja za igru: skupiti sve papuče na hrpu te pogađati kome pripadaju ... :)</a:t>
            </a:r>
          </a:p>
          <a:p>
            <a:pPr marL="0" indent="0">
              <a:buNone/>
            </a:pPr>
            <a:endParaRPr lang="hr-HR" sz="2400" dirty="0">
              <a:solidFill>
                <a:schemeClr val="bg1"/>
              </a:solidFill>
              <a:latin typeface="+mj-lt"/>
            </a:endParaRPr>
          </a:p>
          <a:p>
            <a:pPr marL="0" indent="0">
              <a:buNone/>
            </a:pPr>
            <a:r>
              <a:rPr lang="hr-HR" sz="2400" dirty="0">
                <a:solidFill>
                  <a:schemeClr val="bg1"/>
                </a:solidFill>
                <a:latin typeface="+mj-lt"/>
              </a:rPr>
              <a:t>(N.)</a:t>
            </a:r>
          </a:p>
          <a:p>
            <a:pPr marL="0" indent="0">
              <a:buNone/>
            </a:pPr>
            <a:r>
              <a:rPr lang="hr-HR" sz="2400" dirty="0">
                <a:solidFill>
                  <a:schemeClr val="bg1"/>
                </a:solidFill>
                <a:latin typeface="+mj-lt"/>
              </a:rPr>
              <a:t>Meni se sviđa ovo s papučama, kao i igra toplo - hladno kao dodatak?</a:t>
            </a:r>
          </a:p>
          <a:p>
            <a:pPr marL="0" indent="0">
              <a:buNone/>
            </a:pPr>
            <a:endParaRPr lang="hr-HR" sz="2400" dirty="0">
              <a:solidFill>
                <a:schemeClr val="bg1"/>
              </a:solidFill>
              <a:latin typeface="+mj-lt"/>
            </a:endParaRPr>
          </a:p>
          <a:p>
            <a:pPr marL="0" indent="0">
              <a:buNone/>
            </a:pPr>
            <a:r>
              <a:rPr lang="hr-HR" sz="2400" dirty="0">
                <a:solidFill>
                  <a:schemeClr val="bg1"/>
                </a:solidFill>
                <a:latin typeface="+mj-lt"/>
              </a:rPr>
              <a:t>(A.D.)</a:t>
            </a:r>
          </a:p>
          <a:p>
            <a:pPr marL="0" indent="0">
              <a:buNone/>
            </a:pPr>
            <a:r>
              <a:rPr lang="hr-HR" sz="2400" dirty="0">
                <a:solidFill>
                  <a:schemeClr val="bg1"/>
                </a:solidFill>
                <a:latin typeface="+mj-lt"/>
              </a:rPr>
              <a:t>Mi ćemo možda ići u nekom drugačijem smjeru nakon slikovnice. Svako dijete  imenuje koje aktivnosti najviše voli raditi sa svojim bakama ili što bi voljeli raditi s bakama. I zadatak " Moja baka ima super-moći" opisati i nacrtati.</a:t>
            </a:r>
          </a:p>
          <a:p>
            <a:pPr marL="0" indent="0">
              <a:buNone/>
            </a:pPr>
            <a:endParaRPr lang="hr-HR" sz="2400" dirty="0">
              <a:solidFill>
                <a:schemeClr val="bg1"/>
              </a:solidFill>
              <a:latin typeface="+mj-lt"/>
            </a:endParaRPr>
          </a:p>
          <a:p>
            <a:pPr marL="0" indent="0">
              <a:buNone/>
            </a:pPr>
            <a:r>
              <a:rPr lang="hr-HR" sz="2400" dirty="0">
                <a:solidFill>
                  <a:schemeClr val="bg1"/>
                </a:solidFill>
                <a:latin typeface="+mj-lt"/>
              </a:rPr>
              <a:t>(S.)</a:t>
            </a:r>
          </a:p>
          <a:p>
            <a:pPr marL="0" indent="0">
              <a:buNone/>
            </a:pPr>
            <a:r>
              <a:rPr lang="hr-HR" sz="2400" dirty="0">
                <a:solidFill>
                  <a:schemeClr val="bg1"/>
                </a:solidFill>
                <a:latin typeface="+mj-lt"/>
              </a:rPr>
              <a:t>Možda povezati s tradicijom, sakupiti igre moje bake.</a:t>
            </a:r>
          </a:p>
        </p:txBody>
      </p:sp>
    </p:spTree>
    <p:extLst>
      <p:ext uri="{BB962C8B-B14F-4D97-AF65-F5344CB8AC3E}">
        <p14:creationId xmlns:p14="http://schemas.microsoft.com/office/powerpoint/2010/main" val="27754288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2200"/>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76433D-8F55-4313-8001-21446D70F872}"/>
              </a:ext>
            </a:extLst>
          </p:cNvPr>
          <p:cNvSpPr>
            <a:spLocks noGrp="1"/>
          </p:cNvSpPr>
          <p:nvPr>
            <p:ph idx="1"/>
          </p:nvPr>
        </p:nvSpPr>
        <p:spPr>
          <a:xfrm>
            <a:off x="98323" y="167148"/>
            <a:ext cx="11847871" cy="6607277"/>
          </a:xfrm>
        </p:spPr>
        <p:txBody>
          <a:bodyPr>
            <a:normAutofit fontScale="40000" lnSpcReduction="20000"/>
          </a:bodyPr>
          <a:lstStyle/>
          <a:p>
            <a:pPr marL="0" indent="0">
              <a:lnSpc>
                <a:spcPct val="170000"/>
              </a:lnSpc>
              <a:buNone/>
            </a:pPr>
            <a:r>
              <a:rPr lang="hr-HR" sz="3500" b="1" dirty="0">
                <a:solidFill>
                  <a:schemeClr val="bg1"/>
                </a:solidFill>
                <a:latin typeface="+mj-lt"/>
              </a:rPr>
              <a:t>(J.V.)</a:t>
            </a:r>
          </a:p>
          <a:p>
            <a:pPr marL="0" indent="0">
              <a:lnSpc>
                <a:spcPct val="170000"/>
              </a:lnSpc>
              <a:buNone/>
            </a:pPr>
            <a:r>
              <a:rPr lang="hr-HR" sz="3300" dirty="0">
                <a:solidFill>
                  <a:schemeClr val="bg1"/>
                </a:solidFill>
                <a:effectLst/>
                <a:latin typeface="+mj-lt"/>
                <a:ea typeface="Times New Roman" panose="02020603050405020304" pitchFamily="18" charset="0"/>
                <a:cs typeface="Calibri" panose="020F0502020204030204" pitchFamily="34" charset="0"/>
              </a:rPr>
              <a:t>Dobra večer, evo htjela bih se osvrnuti na današnji seminar odnosno podijeliti s vama svoje iskustvo sa započetim projektom. Odgojitelj sam u katoličkoj vjerskoj skupini, djeca u dobi 3-5g. zajedno sa kolegicom Katarinom </a:t>
            </a:r>
            <a:r>
              <a:rPr lang="hr-HR" sz="3300" dirty="0" err="1">
                <a:solidFill>
                  <a:schemeClr val="bg1"/>
                </a:solidFill>
                <a:effectLst/>
                <a:latin typeface="+mj-lt"/>
                <a:ea typeface="Times New Roman" panose="02020603050405020304" pitchFamily="18" charset="0"/>
                <a:cs typeface="Calibri" panose="020F0502020204030204" pitchFamily="34" charset="0"/>
              </a:rPr>
              <a:t>Prežec</a:t>
            </a:r>
            <a:r>
              <a:rPr lang="hr-HR" sz="3300" dirty="0">
                <a:solidFill>
                  <a:schemeClr val="bg1"/>
                </a:solidFill>
                <a:effectLst/>
                <a:latin typeface="+mj-lt"/>
                <a:ea typeface="Times New Roman" panose="02020603050405020304" pitchFamily="18" charset="0"/>
                <a:cs typeface="Calibri" panose="020F0502020204030204" pitchFamily="34" charset="0"/>
              </a:rPr>
              <a:t>. Ovaj tjedan započele smo sa aktivnostima inspiriranim slikovnicom Moja baka ne zna tko sam. Prije svega za početak smo roditeljima približile projekt koji smo već najavile na našem prvom roditeljskom sastanku u rujnu. U smislu izrade plakata gdje smo najavile projekt, iznijele roditeljima kako ćemo ga provoditi, navele naslove slikovnica, navele ciljeve i dobrobiti projekta te navele dječje izjave o knjigama i čitanju općenito, oformile centar pod nazivom projekta..</a:t>
            </a:r>
            <a:endParaRPr lang="hr-HR" sz="3300" dirty="0">
              <a:solidFill>
                <a:schemeClr val="bg1"/>
              </a:solidFill>
              <a:latin typeface="+mj-lt"/>
              <a:ea typeface="Times New Roman" panose="02020603050405020304" pitchFamily="18" charset="0"/>
              <a:cs typeface="Times New Roman" panose="02020603050405020304" pitchFamily="18" charset="0"/>
            </a:endParaRPr>
          </a:p>
          <a:p>
            <a:pPr marL="0" indent="0">
              <a:lnSpc>
                <a:spcPct val="170000"/>
              </a:lnSpc>
              <a:buNone/>
            </a:pPr>
            <a:r>
              <a:rPr lang="hr-HR" sz="3300" dirty="0">
                <a:solidFill>
                  <a:schemeClr val="bg1"/>
                </a:solidFill>
                <a:effectLst/>
                <a:latin typeface="+mj-lt"/>
                <a:ea typeface="Times New Roman" panose="02020603050405020304" pitchFamily="18" charset="0"/>
                <a:cs typeface="Calibri" panose="020F0502020204030204" pitchFamily="34" charset="0"/>
              </a:rPr>
              <a:t>U sklopu aktivnosti vezanih za naš program provodimo i projekt pod naslovom " To sam ja" te u sobi dnevnog boravka imamo plakat pod tim naslovom koji sadrži fotografije djece i fotografije njihovih obitelji. Vrlo vrijedan centar u našoj skupini koji personalizira naš prostor te potiče na još veću povezanost djeteta sa skupinom i odgojiteljima. U ponedjeljak je jedna djevojčica donijela sliku svoje obitelji. Sasvim spontano kako to kod djece ide, razgovor nas je odveo do baka i djedova. Razgovarali smo o tome kako se zovu, što vole raditi, kako provode vrijeme s njima, pa i koliko imaju godina što je bilo jako fora jer su imali onoliko koliko je prstiju za izbrojati, dakle najviše 10 :). Nakon toga neka djeca su željela nacrtati svoju baku i tako je nastao plakat - sve o mojoj baki. </a:t>
            </a:r>
            <a:br>
              <a:rPr lang="hr-HR" sz="3300" dirty="0">
                <a:solidFill>
                  <a:schemeClr val="bg1"/>
                </a:solidFill>
                <a:effectLst/>
                <a:latin typeface="+mj-lt"/>
                <a:ea typeface="Times New Roman" panose="02020603050405020304" pitchFamily="18" charset="0"/>
                <a:cs typeface="Calibri" panose="020F0502020204030204" pitchFamily="34" charset="0"/>
              </a:rPr>
            </a:br>
            <a:r>
              <a:rPr lang="hr-HR" sz="3300" dirty="0">
                <a:solidFill>
                  <a:schemeClr val="bg1"/>
                </a:solidFill>
                <a:effectLst/>
                <a:latin typeface="+mj-lt"/>
                <a:ea typeface="Times New Roman" panose="02020603050405020304" pitchFamily="18" charset="0"/>
                <a:cs typeface="Calibri" panose="020F0502020204030204" pitchFamily="34" charset="0"/>
              </a:rPr>
              <a:t>Djeca su dobila zadatak da pitaju bake i djedove čime su se igrali dok su bili mali, da ih nauče neku igru, pjesmicu i sl.  Bake ćemo uposliti da nam otkriju i s nama podjele neki svoj specijalitet s naglaskom na Božićni, što bismo potom skupile i povezale u jednu kuharicu bakinih Božićnih specijaliteta. Želja nam je i suradnja sa "našim prijateljima" iz doma za starije i nemoćne s kojima smo već surađivale pa se nadamo da bi ovo posebno moglo razveseliti i njih i nas. Zamisao je da pošaljemo u dom slikovnicu koju bi baka iz doma pročitala pred kamerom te bi snimku pustili našoj djeci.. i još svašta nešto. Priča bi tako možda pomogla i unucima korisnika doma kako bi lakše prihvatili odlazak u dom njihovih baka..</a:t>
            </a:r>
            <a:endParaRPr lang="en-GB" sz="3300" dirty="0">
              <a:solidFill>
                <a:schemeClr val="bg1"/>
              </a:solidFill>
              <a:effectLst/>
              <a:latin typeface="+mj-lt"/>
              <a:ea typeface="Times New Roman" panose="02020603050405020304" pitchFamily="18" charset="0"/>
              <a:cs typeface="Times New Roman" panose="02020603050405020304" pitchFamily="18" charset="0"/>
            </a:endParaRPr>
          </a:p>
          <a:p>
            <a:pPr marL="0" indent="0">
              <a:lnSpc>
                <a:spcPct val="170000"/>
              </a:lnSpc>
              <a:buNone/>
            </a:pPr>
            <a:r>
              <a:rPr lang="hr-HR" sz="3300" dirty="0">
                <a:solidFill>
                  <a:schemeClr val="bg1"/>
                </a:solidFill>
                <a:effectLst/>
                <a:latin typeface="+mj-lt"/>
                <a:ea typeface="Times New Roman" panose="02020603050405020304" pitchFamily="18" charset="0"/>
                <a:cs typeface="Calibri" panose="020F0502020204030204" pitchFamily="34" charset="0"/>
              </a:rPr>
              <a:t>Ono što se meni u čitanju priče dopalo je što je pisana u prvom licu. Djeca su to doživjela kao da ja pričam o svojoj baki što je pridonijelo i stvaranju prisnosti između mene i djece. ja sam im naravno rekla da to nije moja baka već baka tete koje sam im rekla prije čitanja priče, a potom im ispričala o svojoj baki.</a:t>
            </a:r>
            <a:endParaRPr lang="hr-HR" sz="3300" dirty="0">
              <a:solidFill>
                <a:schemeClr val="bg1"/>
              </a:solidFill>
              <a:latin typeface="+mj-lt"/>
              <a:ea typeface="Times New Roman" panose="02020603050405020304" pitchFamily="18" charset="0"/>
              <a:cs typeface="Times New Roman" panose="02020603050405020304" pitchFamily="18" charset="0"/>
            </a:endParaRPr>
          </a:p>
          <a:p>
            <a:pPr marL="0" indent="0">
              <a:lnSpc>
                <a:spcPct val="170000"/>
              </a:lnSpc>
              <a:buNone/>
            </a:pPr>
            <a:r>
              <a:rPr lang="hr-HR" sz="3300" dirty="0">
                <a:solidFill>
                  <a:schemeClr val="bg1"/>
                </a:solidFill>
                <a:effectLst/>
                <a:latin typeface="+mj-lt"/>
                <a:ea typeface="Times New Roman" panose="02020603050405020304" pitchFamily="18" charset="0"/>
                <a:cs typeface="Times New Roman" panose="02020603050405020304" pitchFamily="18" charset="0"/>
              </a:rPr>
              <a:t>E</a:t>
            </a:r>
            <a:r>
              <a:rPr lang="hr-HR" sz="3300" dirty="0">
                <a:solidFill>
                  <a:schemeClr val="bg1"/>
                </a:solidFill>
                <a:effectLst/>
                <a:latin typeface="+mj-lt"/>
                <a:ea typeface="Times New Roman" panose="02020603050405020304" pitchFamily="18" charset="0"/>
                <a:cs typeface="Calibri" panose="020F0502020204030204" pitchFamily="34" charset="0"/>
              </a:rPr>
              <a:t>vo tako nekako " ukratko" od odgojiteljica iz dv Markuševec. Svako dobro i sve najbolje u nadolazećim blagdanima!</a:t>
            </a:r>
            <a:endParaRPr lang="en-GB" sz="3300" dirty="0">
              <a:solidFill>
                <a:schemeClr val="bg1"/>
              </a:solidFill>
              <a:effectLst/>
              <a:latin typeface="+mj-lt"/>
              <a:ea typeface="Times New Roman" panose="02020603050405020304" pitchFamily="18" charset="0"/>
              <a:cs typeface="Times New Roman" panose="02020603050405020304" pitchFamily="18" charset="0"/>
            </a:endParaRPr>
          </a:p>
          <a:p>
            <a:pPr marL="0" indent="0">
              <a:buNone/>
            </a:pPr>
            <a:endParaRPr lang="hr-HR" dirty="0">
              <a:solidFill>
                <a:schemeClr val="bg1"/>
              </a:solidFill>
            </a:endParaRPr>
          </a:p>
        </p:txBody>
      </p:sp>
    </p:spTree>
    <p:extLst>
      <p:ext uri="{BB962C8B-B14F-4D97-AF65-F5344CB8AC3E}">
        <p14:creationId xmlns:p14="http://schemas.microsoft.com/office/powerpoint/2010/main" val="27618664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C0913-FE9A-4574-A915-DD4BB76762E1}"/>
              </a:ext>
            </a:extLst>
          </p:cNvPr>
          <p:cNvSpPr>
            <a:spLocks noGrp="1"/>
          </p:cNvSpPr>
          <p:nvPr>
            <p:ph type="title"/>
          </p:nvPr>
        </p:nvSpPr>
        <p:spPr>
          <a:xfrm>
            <a:off x="838200" y="0"/>
            <a:ext cx="4312920" cy="1325563"/>
          </a:xfrm>
        </p:spPr>
        <p:txBody>
          <a:bodyPr>
            <a:normAutofit/>
          </a:bodyPr>
          <a:lstStyle/>
          <a:p>
            <a:r>
              <a:rPr lang="hr-HR" sz="4000" b="1" dirty="0"/>
              <a:t>L I T E R A T U R A</a:t>
            </a:r>
            <a:endParaRPr lang="en-GB" sz="4000" b="1" dirty="0"/>
          </a:p>
        </p:txBody>
      </p:sp>
      <p:sp>
        <p:nvSpPr>
          <p:cNvPr id="3" name="Content Placeholder 2">
            <a:extLst>
              <a:ext uri="{FF2B5EF4-FFF2-40B4-BE49-F238E27FC236}">
                <a16:creationId xmlns:a16="http://schemas.microsoft.com/office/drawing/2014/main" id="{376AB718-B664-4335-8EE8-202D29DDB7AF}"/>
              </a:ext>
            </a:extLst>
          </p:cNvPr>
          <p:cNvSpPr>
            <a:spLocks noGrp="1"/>
          </p:cNvSpPr>
          <p:nvPr>
            <p:ph idx="1"/>
          </p:nvPr>
        </p:nvSpPr>
        <p:spPr>
          <a:xfrm>
            <a:off x="838200" y="1249680"/>
            <a:ext cx="10515600" cy="5243195"/>
          </a:xfrm>
        </p:spPr>
        <p:txBody>
          <a:bodyPr>
            <a:noAutofit/>
          </a:bodyPr>
          <a:lstStyle/>
          <a:p>
            <a:pPr marL="0" indent="0">
              <a:buNone/>
            </a:pPr>
            <a:endParaRPr lang="hr-HR" sz="1600" dirty="0">
              <a:effectLst/>
              <a:ea typeface="Calibri" panose="020F0502020204030204" pitchFamily="34" charset="0"/>
            </a:endParaRPr>
          </a:p>
          <a:p>
            <a:pPr marL="0" indent="0">
              <a:buNone/>
            </a:pPr>
            <a:r>
              <a:rPr lang="hr-HR" sz="1600" dirty="0">
                <a:effectLst/>
                <a:ea typeface="Calibri" panose="020F0502020204030204" pitchFamily="34" charset="0"/>
              </a:rPr>
              <a:t>Bezinović-</a:t>
            </a:r>
            <a:r>
              <a:rPr lang="hr-HR" sz="1600" dirty="0" err="1">
                <a:effectLst/>
                <a:ea typeface="Calibri" panose="020F0502020204030204" pitchFamily="34" charset="0"/>
              </a:rPr>
              <a:t>Haydon</a:t>
            </a:r>
            <a:r>
              <a:rPr lang="hr-HR" sz="1600" dirty="0">
                <a:effectLst/>
                <a:ea typeface="Calibri" panose="020F0502020204030204" pitchFamily="34" charset="0"/>
              </a:rPr>
              <a:t>, I., Tintor, H. (2021). Moja baka ne zna tko sam. Slikovnica.  Zagreb: Ibis-grafika</a:t>
            </a:r>
          </a:p>
          <a:p>
            <a:pPr marL="0" indent="0">
              <a:buNone/>
            </a:pPr>
            <a:r>
              <a:rPr lang="hr-HR" sz="1600" dirty="0">
                <a:effectLst/>
                <a:ea typeface="Calibri" panose="020F0502020204030204" pitchFamily="34" charset="0"/>
              </a:rPr>
              <a:t>Batarelo Kokić; I. (2015)  Nove razine interaktivnosti dječjih slikovnica. Znanstveni članak (377-398). Sveučilište u Splitu: Split. Preuzeto s </a:t>
            </a:r>
            <a:r>
              <a:rPr lang="hr-HR" sz="1600" u="sng" dirty="0">
                <a:solidFill>
                  <a:srgbClr val="0563C1"/>
                </a:solidFill>
                <a:effectLst/>
                <a:ea typeface="Calibri" panose="020F0502020204030204" pitchFamily="34" charset="0"/>
                <a:hlinkClick r:id="rId2"/>
              </a:rPr>
              <a:t>https://hrcak.srce.hr/151350</a:t>
            </a:r>
            <a:r>
              <a:rPr lang="hr-HR" sz="1600" dirty="0">
                <a:effectLst/>
                <a:ea typeface="Calibri" panose="020F0502020204030204" pitchFamily="34" charset="0"/>
              </a:rPr>
              <a:t> </a:t>
            </a:r>
          </a:p>
          <a:p>
            <a:pPr marL="0" indent="0">
              <a:buNone/>
            </a:pPr>
            <a:r>
              <a:rPr lang="hr-HR" sz="1600" dirty="0">
                <a:effectLst/>
                <a:ea typeface="Calibri" panose="020F0502020204030204" pitchFamily="34" charset="0"/>
              </a:rPr>
              <a:t>Balić Šimrak, A., Narančić Kovač, S. (2012) Likovni aspekti ilustracije u dječjim knjigama i </a:t>
            </a:r>
            <a:br>
              <a:rPr lang="hr-HR" sz="1600" dirty="0">
                <a:effectLst/>
                <a:ea typeface="Calibri" panose="020F0502020204030204" pitchFamily="34" charset="0"/>
              </a:rPr>
            </a:br>
            <a:r>
              <a:rPr lang="hr-HR" sz="1600" dirty="0">
                <a:effectLst/>
                <a:ea typeface="Calibri" panose="020F0502020204030204" pitchFamily="34" charset="0"/>
              </a:rPr>
              <a:t>slikovnicama. Stručni članak. Dijete, vrtić, obitelj, 66: (10-12). </a:t>
            </a:r>
          </a:p>
          <a:p>
            <a:pPr marL="0" indent="0">
              <a:buNone/>
            </a:pPr>
            <a:r>
              <a:rPr lang="hr-HR" sz="1600" dirty="0">
                <a:effectLst/>
                <a:ea typeface="Calibri" panose="020F0502020204030204" pitchFamily="34" charset="0"/>
              </a:rPr>
              <a:t>Čudina Obradović, M. (1995) Igrom do čitanja, Zagreb: Školska knjiga.</a:t>
            </a:r>
            <a:endParaRPr lang="hr-HR" sz="1600" dirty="0"/>
          </a:p>
          <a:p>
            <a:pPr marL="0" indent="0">
              <a:buNone/>
            </a:pPr>
            <a:r>
              <a:rPr lang="en-GB" sz="1600" dirty="0"/>
              <a:t>Gvozden Mandarić, H. (2020). Uloga slikovnice u socioemocionalnom razvoju djeteta s naglaskom na problemsku slikovnicu</a:t>
            </a:r>
            <a:r>
              <a:rPr lang="hr-HR" sz="1600" dirty="0"/>
              <a:t>.</a:t>
            </a:r>
            <a:r>
              <a:rPr lang="en-GB" sz="1600" dirty="0"/>
              <a:t> Diplomski rad. Preuzeto s </a:t>
            </a:r>
            <a:r>
              <a:rPr lang="en-GB" sz="1600" dirty="0">
                <a:hlinkClick r:id="rId3"/>
              </a:rPr>
              <a:t>https://urn.nsk.hr/urn:nbn:hr:162:333974</a:t>
            </a:r>
            <a:endParaRPr lang="hr-HR" sz="1600" dirty="0"/>
          </a:p>
          <a:p>
            <a:pPr marL="0" indent="0">
              <a:buNone/>
            </a:pPr>
            <a:r>
              <a:rPr lang="hr-HR" sz="1600" dirty="0"/>
              <a:t>Kümmerling Meibauer, B. (2008). Erste Bilder, erste Begriffe: Weltwissen für Kleinkinder. Stručni članak. Preuzeto s </a:t>
            </a:r>
            <a:r>
              <a:rPr lang="hr-HR" sz="1600" dirty="0">
                <a:hlinkClick r:id="rId4"/>
              </a:rPr>
              <a:t>https://www.leseforum.ch/sysModules/obxLeseforum/Artikel/464/2012_1_Kuemmerling.pdf</a:t>
            </a:r>
            <a:r>
              <a:rPr lang="hr-HR" sz="1600" dirty="0"/>
              <a:t> </a:t>
            </a:r>
          </a:p>
          <a:p>
            <a:pPr marL="0" indent="0">
              <a:buNone/>
            </a:pPr>
            <a:r>
              <a:rPr lang="hr-HR" sz="1600" dirty="0">
                <a:effectLst/>
                <a:ea typeface="Calibri" panose="020F0502020204030204" pitchFamily="34" charset="0"/>
              </a:rPr>
              <a:t>MZOS (2014) Nacionalni kurikulum za rani i predškolski odgoj i obrazovanje. Zagreb: MZOS </a:t>
            </a:r>
          </a:p>
          <a:p>
            <a:pPr marL="0" indent="0">
              <a:buNone/>
            </a:pPr>
            <a:r>
              <a:rPr lang="hr-HR" sz="1600" dirty="0">
                <a:effectLst/>
                <a:ea typeface="Calibri" panose="020F0502020204030204" pitchFamily="34" charset="0"/>
                <a:cs typeface="Calibri" panose="020F0502020204030204" pitchFamily="34" charset="0"/>
              </a:rPr>
              <a:t>Petrović-Sočo, B. (1997) Dijete, odgajatelj i slikovnica, Zagreb: Alinea </a:t>
            </a:r>
            <a:endParaRPr lang="hr-HR" sz="1600" dirty="0"/>
          </a:p>
          <a:p>
            <a:pPr marL="0" indent="0">
              <a:buNone/>
            </a:pPr>
            <a:r>
              <a:rPr lang="hr-HR" sz="1600" dirty="0"/>
              <a:t>Stričević, I., Čičko, H. (2006). Čitanje i pismenost. Projekt „Čitajmo im od najranije dobi”. HKD – KGZ, Zagreb</a:t>
            </a:r>
          </a:p>
          <a:p>
            <a:pPr marL="0" indent="0">
              <a:buNone/>
            </a:pPr>
            <a:r>
              <a:rPr lang="hr-HR" sz="1600" dirty="0">
                <a:effectLst/>
                <a:ea typeface="Calibri" panose="020F0502020204030204" pitchFamily="34" charset="0"/>
              </a:rPr>
              <a:t>Šeravić – Lovrak, K. (2020) Primjena slikovnice u provedbi projekata u dječjem vrtiću. Časopis za odgojne znanosti, 16 (4 (147-151)). Preuzeto s </a:t>
            </a:r>
            <a:r>
              <a:rPr lang="hr-HR" sz="1600" u="sng" dirty="0">
                <a:solidFill>
                  <a:srgbClr val="0563C1"/>
                </a:solidFill>
                <a:effectLst/>
                <a:ea typeface="Calibri" panose="020F0502020204030204" pitchFamily="34" charset="0"/>
                <a:hlinkClick r:id="rId5"/>
              </a:rPr>
              <a:t>https://hrcak.srce.hr/251742</a:t>
            </a:r>
            <a:r>
              <a:rPr lang="hr-HR" sz="1600" dirty="0">
                <a:effectLst/>
                <a:ea typeface="Calibri" panose="020F0502020204030204" pitchFamily="34" charset="0"/>
              </a:rPr>
              <a:t> </a:t>
            </a:r>
            <a:endParaRPr lang="hr-HR" sz="1600" dirty="0"/>
          </a:p>
        </p:txBody>
      </p:sp>
    </p:spTree>
    <p:extLst>
      <p:ext uri="{BB962C8B-B14F-4D97-AF65-F5344CB8AC3E}">
        <p14:creationId xmlns:p14="http://schemas.microsoft.com/office/powerpoint/2010/main" val="31750749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ACA8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2D14F-020A-479F-8642-2D70EC0AB5A6}"/>
              </a:ext>
            </a:extLst>
          </p:cNvPr>
          <p:cNvSpPr>
            <a:spLocks noGrp="1"/>
          </p:cNvSpPr>
          <p:nvPr>
            <p:ph type="title"/>
          </p:nvPr>
        </p:nvSpPr>
        <p:spPr>
          <a:xfrm>
            <a:off x="838200" y="365125"/>
            <a:ext cx="10515600" cy="5770204"/>
          </a:xfrm>
        </p:spPr>
        <p:txBody>
          <a:bodyPr>
            <a:normAutofit/>
          </a:bodyPr>
          <a:lstStyle/>
          <a:p>
            <a:r>
              <a:rPr lang="hr-HR" sz="2400" i="1" dirty="0">
                <a:solidFill>
                  <a:schemeClr val="bg1"/>
                </a:solidFill>
              </a:rPr>
              <a:t>Drage kolegice,</a:t>
            </a:r>
            <a:br>
              <a:rPr lang="hr-HR" sz="2400" i="1" dirty="0">
                <a:solidFill>
                  <a:schemeClr val="bg1"/>
                </a:solidFill>
              </a:rPr>
            </a:br>
            <a:br>
              <a:rPr lang="hr-HR" sz="2400" i="1" dirty="0">
                <a:solidFill>
                  <a:schemeClr val="bg1"/>
                </a:solidFill>
              </a:rPr>
            </a:br>
            <a:r>
              <a:rPr lang="hr-HR" sz="2400" i="1" dirty="0">
                <a:solidFill>
                  <a:schemeClr val="bg1"/>
                </a:solidFill>
              </a:rPr>
              <a:t>zahvaljujem vam svima na slušanju, idejama i lijepim aktivnostima koje ste s nama podijelile. </a:t>
            </a:r>
            <a:br>
              <a:rPr lang="hr-HR" sz="2400" i="1" dirty="0">
                <a:solidFill>
                  <a:schemeClr val="bg1"/>
                </a:solidFill>
              </a:rPr>
            </a:br>
            <a:br>
              <a:rPr lang="hr-HR" sz="2400" i="1" dirty="0">
                <a:solidFill>
                  <a:schemeClr val="bg1"/>
                </a:solidFill>
              </a:rPr>
            </a:br>
            <a:r>
              <a:rPr lang="hr-HR" sz="2400" i="1" dirty="0">
                <a:solidFill>
                  <a:schemeClr val="bg1"/>
                </a:solidFill>
              </a:rPr>
              <a:t>Ukoliko vam zatreba pomoć, savjet ili poželite s nekim podijeliti svoja razmišljanja o slikovnicama i njihovom provođenju u praksi, budite slobodne javiti se na </a:t>
            </a:r>
            <a:r>
              <a:rPr lang="hr-HR" sz="2400" i="1" dirty="0">
                <a:solidFill>
                  <a:schemeClr val="bg1"/>
                </a:solidFill>
                <a:hlinkClick r:id="rId2"/>
              </a:rPr>
              <a:t>danijela@ibis-grafika.hr</a:t>
            </a:r>
            <a:r>
              <a:rPr lang="hr-HR" sz="2400" i="1" dirty="0">
                <a:solidFill>
                  <a:schemeClr val="bg1"/>
                </a:solidFill>
              </a:rPr>
              <a:t> </a:t>
            </a:r>
            <a:r>
              <a:rPr lang="hr-HR" sz="2400" i="1">
                <a:solidFill>
                  <a:schemeClr val="bg1"/>
                </a:solidFill>
              </a:rPr>
              <a:t>, </a:t>
            </a:r>
            <a:br>
              <a:rPr lang="hr-HR" sz="2400" i="1">
                <a:solidFill>
                  <a:schemeClr val="bg1"/>
                </a:solidFill>
              </a:rPr>
            </a:br>
            <a:r>
              <a:rPr lang="hr-HR" sz="2400" i="1">
                <a:solidFill>
                  <a:schemeClr val="bg1"/>
                </a:solidFill>
              </a:rPr>
              <a:t>kao </a:t>
            </a:r>
            <a:r>
              <a:rPr lang="hr-HR" sz="2400" i="1" dirty="0">
                <a:solidFill>
                  <a:schemeClr val="bg1"/>
                </a:solidFill>
              </a:rPr>
              <a:t>i na mail NMK kojeg, vjerujem, već znate: </a:t>
            </a:r>
            <a:r>
              <a:rPr lang="hr-HR" sz="2400" i="1" dirty="0" err="1">
                <a:solidFill>
                  <a:schemeClr val="bg1"/>
                </a:solidFill>
                <a:hlinkClick r:id="rId3"/>
              </a:rPr>
              <a:t>nmk@</a:t>
            </a:r>
            <a:r>
              <a:rPr lang="hr-HR" sz="2400" i="1" err="1">
                <a:solidFill>
                  <a:schemeClr val="bg1"/>
                </a:solidFill>
                <a:hlinkClick r:id="rId3"/>
              </a:rPr>
              <a:t>ibis-grafika</a:t>
            </a:r>
            <a:r>
              <a:rPr lang="hr-HR" sz="2400" i="1">
                <a:solidFill>
                  <a:schemeClr val="bg1"/>
                </a:solidFill>
                <a:hlinkClick r:id="rId3"/>
              </a:rPr>
              <a:t>.hr</a:t>
            </a:r>
            <a:r>
              <a:rPr lang="hr-HR" sz="2400" i="1">
                <a:solidFill>
                  <a:schemeClr val="bg1"/>
                </a:solidFill>
              </a:rPr>
              <a:t> .</a:t>
            </a:r>
            <a:br>
              <a:rPr lang="hr-HR" sz="2400" i="1" dirty="0">
                <a:solidFill>
                  <a:schemeClr val="bg1"/>
                </a:solidFill>
              </a:rPr>
            </a:br>
            <a:br>
              <a:rPr lang="hr-HR" sz="2400" i="1" dirty="0">
                <a:solidFill>
                  <a:schemeClr val="bg1"/>
                </a:solidFill>
              </a:rPr>
            </a:br>
            <a:r>
              <a:rPr lang="hr-HR" sz="2400" i="1" dirty="0">
                <a:solidFill>
                  <a:schemeClr val="bg1"/>
                </a:solidFill>
              </a:rPr>
              <a:t>Sve vas puno pozdravljam do sljedećeg susreta!</a:t>
            </a:r>
            <a:br>
              <a:rPr lang="hr-HR" sz="2400" i="1" dirty="0">
                <a:solidFill>
                  <a:schemeClr val="bg1"/>
                </a:solidFill>
              </a:rPr>
            </a:br>
            <a:br>
              <a:rPr lang="hr-HR" sz="2400" i="1" dirty="0">
                <a:solidFill>
                  <a:schemeClr val="bg1"/>
                </a:solidFill>
              </a:rPr>
            </a:br>
            <a:br>
              <a:rPr lang="hr-HR" sz="2400" i="1" dirty="0">
                <a:solidFill>
                  <a:schemeClr val="bg1"/>
                </a:solidFill>
              </a:rPr>
            </a:br>
            <a:r>
              <a:rPr lang="hr-HR" sz="2400" i="1" dirty="0">
                <a:solidFill>
                  <a:schemeClr val="bg1"/>
                </a:solidFill>
              </a:rPr>
              <a:t>Srdačno, </a:t>
            </a:r>
            <a:br>
              <a:rPr lang="hr-HR" sz="2400" i="1" dirty="0">
                <a:solidFill>
                  <a:schemeClr val="bg1"/>
                </a:solidFill>
              </a:rPr>
            </a:br>
            <a:br>
              <a:rPr lang="hr-HR" sz="2400" i="1" dirty="0">
                <a:solidFill>
                  <a:schemeClr val="bg1"/>
                </a:solidFill>
              </a:rPr>
            </a:br>
            <a:r>
              <a:rPr lang="hr-HR" sz="2400" i="1" dirty="0">
                <a:solidFill>
                  <a:schemeClr val="bg1"/>
                </a:solidFill>
              </a:rPr>
              <a:t>Danijela Varga</a:t>
            </a:r>
            <a:endParaRPr lang="en-GB" sz="2400" i="1" dirty="0">
              <a:solidFill>
                <a:schemeClr val="bg1"/>
              </a:solidFill>
            </a:endParaRPr>
          </a:p>
        </p:txBody>
      </p:sp>
    </p:spTree>
    <p:extLst>
      <p:ext uri="{BB962C8B-B14F-4D97-AF65-F5344CB8AC3E}">
        <p14:creationId xmlns:p14="http://schemas.microsoft.com/office/powerpoint/2010/main" val="34110511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4590</TotalTime>
  <Words>2306</Words>
  <Application>Microsoft Office PowerPoint</Application>
  <PresentationFormat>Široki zaslon</PresentationFormat>
  <Paragraphs>172</Paragraphs>
  <Slides>29</Slides>
  <Notes>0</Notes>
  <HiddenSlides>0</HiddenSlides>
  <MMClips>0</MMClips>
  <ScaleCrop>false</ScaleCrop>
  <HeadingPairs>
    <vt:vector size="6" baseType="variant">
      <vt:variant>
        <vt:lpstr>Korišteni fontovi</vt:lpstr>
      </vt:variant>
      <vt:variant>
        <vt:i4>3</vt:i4>
      </vt:variant>
      <vt:variant>
        <vt:lpstr>Tema</vt:lpstr>
      </vt:variant>
      <vt:variant>
        <vt:i4>1</vt:i4>
      </vt:variant>
      <vt:variant>
        <vt:lpstr>Naslovi slajdova</vt:lpstr>
      </vt:variant>
      <vt:variant>
        <vt:i4>29</vt:i4>
      </vt:variant>
    </vt:vector>
  </HeadingPairs>
  <TitlesOfParts>
    <vt:vector size="33" baseType="lpstr">
      <vt:lpstr>Arial</vt:lpstr>
      <vt:lpstr>Calibri</vt:lpstr>
      <vt:lpstr>Calibri Light</vt:lpstr>
      <vt:lpstr>Office Theme</vt:lpstr>
      <vt:lpstr>PowerPoint prezentacija</vt:lpstr>
      <vt:lpstr> S A D R Ž A J:</vt:lpstr>
      <vt:lpstr>PowerPoint prezentacija</vt:lpstr>
      <vt:lpstr>…kakva je to DOBRA SLIKOVNICA?</vt:lpstr>
      <vt:lpstr> RANA PISMENOST I RAZVOJ PREDČITALAČKIH VJEŠTINA </vt:lpstr>
      <vt:lpstr>  Blagodati aktivnog bavljenja slikovnicama u vrtiću:   </vt:lpstr>
      <vt:lpstr>PowerPoint prezentacija</vt:lpstr>
      <vt:lpstr>POTICANJE KOMPETENCIJA DJETETA  UZ POMOĆ SLIKOVNICA</vt:lpstr>
      <vt:lpstr>IVA BEZINOVIĆ - HAYDON rođena je u Rijeci, a živjela je u Mađarskoj, Njemačkoj i Americi. Radila je kao prevoditeljica, profesorica i lektorica. U slobodno vrijeme piše kratke priče za odrasle, djecu i pse.    HANA TINTOR rođena je u Zagrebu gdje je diplomirala na Studiju dizajna. Radi kao freelance ilustrator i kao animator i autor u Jadranskoj animaciji. </vt:lpstr>
      <vt:lpstr>PowerPoint prezentacija</vt:lpstr>
      <vt:lpstr>Zašto baš ova slikovnica?</vt:lpstr>
      <vt:lpstr>Zašto baš ova slikovnica?</vt:lpstr>
      <vt:lpstr>Zašto baš ova slikovnica?</vt:lpstr>
      <vt:lpstr>Zašto baš ova slikovnica?</vt:lpstr>
      <vt:lpstr>PowerPoint prezentacija</vt:lpstr>
      <vt:lpstr>PowerPoint prezentacija</vt:lpstr>
      <vt:lpstr>PowerPoint prezentacija</vt:lpstr>
      <vt:lpstr>PowerPoint prezentacija</vt:lpstr>
      <vt:lpstr>PowerPoint prezentacija</vt:lpstr>
      <vt:lpstr>KREATIVNA  KNJIŽICA</vt:lpstr>
      <vt:lpstr>KREATIVNA  KNJIŽICA</vt:lpstr>
      <vt:lpstr>    RASPRAVA    PITANJA         PRIJEDLOZI      IDEJE</vt:lpstr>
      <vt:lpstr>PowerPoint prezentacija</vt:lpstr>
      <vt:lpstr>PowerPoint prezentacija</vt:lpstr>
      <vt:lpstr>PowerPoint prezentacija</vt:lpstr>
      <vt:lpstr>PowerPoint prezentacija</vt:lpstr>
      <vt:lpstr>PowerPoint prezentacija</vt:lpstr>
      <vt:lpstr>L I T E R A T U R A</vt:lpstr>
      <vt:lpstr>Drage kolegice,  zahvaljujem vam svima na slušanju, idejama i lijepim aktivnostima koje ste s nama podijelile.   Ukoliko vam zatreba pomoć, savjet ili poželite s nekim podijeliti svoja razmišljanja o slikovnicama i njihovom provođenju u praksi, budite slobodne javiti se na danijela@ibis-grafika.hr ,  kao i na mail NMK kojeg, vjerujem, već znate: nmk@ibis-grafika.hr .  Sve vas puno pozdravljam do sljedećeg susreta!   Srdačno,   Danijela Varga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Danijela</dc:creator>
  <cp:lastModifiedBy>Iva Šalamon</cp:lastModifiedBy>
  <cp:revision>26</cp:revision>
  <dcterms:created xsi:type="dcterms:W3CDTF">2021-06-16T09:58:21Z</dcterms:created>
  <dcterms:modified xsi:type="dcterms:W3CDTF">2021-12-14T10:53:49Z</dcterms:modified>
</cp:coreProperties>
</file>