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9" r:id="rId3"/>
    <p:sldId id="264" r:id="rId4"/>
    <p:sldId id="265" r:id="rId5"/>
    <p:sldId id="266" r:id="rId6"/>
    <p:sldId id="278" r:id="rId7"/>
    <p:sldId id="270" r:id="rId8"/>
    <p:sldId id="267" r:id="rId9"/>
    <p:sldId id="269" r:id="rId10"/>
    <p:sldId id="268" r:id="rId11"/>
    <p:sldId id="271" r:id="rId12"/>
    <p:sldId id="272" r:id="rId13"/>
    <p:sldId id="276" r:id="rId14"/>
    <p:sldId id="273" r:id="rId15"/>
    <p:sldId id="274" r:id="rId16"/>
    <p:sldId id="275" r:id="rId17"/>
    <p:sldId id="27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jela" initials="D" lastIdx="2" clrIdx="0">
    <p:extLst>
      <p:ext uri="{19B8F6BF-5375-455C-9EA6-DF929625EA0E}">
        <p15:presenceInfo xmlns:p15="http://schemas.microsoft.com/office/powerpoint/2012/main" userId="Danije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682A"/>
    <a:srgbClr val="84E63A"/>
    <a:srgbClr val="A2EC6A"/>
    <a:srgbClr val="6CA644"/>
    <a:srgbClr val="BFF2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1-24T21:19:04.691" idx="2">
    <p:pos x="5645" y="1946"/>
    <p:text>*zbog utjecaja okoline - roditelja, braće, vršnjaka
**"Ti se bojiš? Samo male bebe se boje...
*** situacije iznenadnih frustracija, nekontrolirana ljutnja, plač ili anksioznost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8384F-F657-4596-8718-D4CE13DD24F4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F8B3D-8263-4FD4-9E52-EEED31CC692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061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*temelji se na emocionalnom proživljavanju glavnih likova i povezana je sa socijalnom pozadinom predstavljene problemske situacije</a:t>
            </a:r>
          </a:p>
          <a:p>
            <a:r>
              <a:rPr lang="hr-HR" dirty="0"/>
              <a:t>*to apstraktno rješenje najčešće ne funkcionira u stvarnosti i prelazi u nonsens – cilj tih rješenja je umanjiti strah kao socio-emocionalni fenomen i potaknuti dijete da samo traži prizemnija, konkretnija rješenja za situacije koje izazivaju strah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F8B3D-8263-4FD4-9E52-EEED31CC6920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4832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F8B3D-8263-4FD4-9E52-EEED31CC6920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7099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F8B3D-8263-4FD4-9E52-EEED31CC6920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6792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8042B-9DF5-4479-9DD7-02F400906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9F8A9D-670D-4667-92F5-E7ADC10F8E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100E9-E184-41FA-AC70-0C82A1F45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3C6E0-3561-4BBF-8914-A7ED4A328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328C3-8599-491E-950B-21A9E5270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805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383BD-AD79-4074-8049-41955C4D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26C69-99DE-48C7-B198-2E93B8658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FE25F-C767-4488-B0D8-95B7CD150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2D7B2-5985-4491-AE93-ECF5A517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0C42-90C0-4603-92B6-C3236C5F7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178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3D230-4541-4F15-A175-B72FFEA9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280CF-6A47-4C3D-8E0D-30F57035A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F3691-2885-47B3-9FA1-F2A3DA25D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B1F99-175A-40E1-B67C-F3E0628EF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58D94-CD3F-4957-93E1-705F4FBB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60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15EF6-1E04-49F2-B749-843918AF9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63AB4-AB2E-49C9-8B56-A264A5441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3DD537-7FDE-4235-8610-DEFDEAEE8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B9A990-342F-4A0F-A8BB-160D21726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7AF47-14E1-4997-8D43-83966BA94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A82316-0696-4CE3-B759-D64877E2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686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2122D-6F95-4618-B2A1-F9A5A98B3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A4D955-0A09-449A-AC79-146A2F62C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7D6043-9F8B-4237-8C10-71260BCAC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7E71E-4DE8-41A3-8606-9B5FA3501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0FE533-BED0-4932-8C7C-DBBE2E75CC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E02E34-708A-48A9-816B-2E5CDE2A7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195CE2-11B0-4C15-99DE-03D3DD7F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57F099-F33C-4B81-A35C-47F320F43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596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56425-0CB7-4851-AAC0-659AA05A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1ABD27-F7EE-481C-AEC2-6EDFB1FCA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345F4F-AC3B-4E3F-93B7-73F60555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A3B70F-F238-4CFB-8A51-BCD385D6F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6824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CF3D4C-6F11-404A-BE03-119BF211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88C96B-B067-48B5-8F39-642D374EE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B0AF0-E668-498D-8E38-D83AD3EE6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691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F3146-7885-450A-8ED8-837858130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861F-C8E6-40C3-A808-06ECB025E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E6A67-67DA-41B9-B661-D6F21980E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63B94-978F-41B1-AF00-EBD95FC70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C28A0-A563-4E86-8D82-CBDB70AC9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7E2ECA-7F59-4944-BCB2-D2574059C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465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582C3-2106-4F1D-A66E-F6A18ECA4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2DE7A8-5A5F-46A6-9C0A-D0149E00F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11221-7DE2-41C3-BD6D-78B3DEC3C1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458FA-9A39-448F-A947-241016406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D8EEE-F3DF-43D2-909B-66581E9B4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0036E-24D0-4E4D-B5DE-7392481AC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822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7AF85-07F9-4A38-A26B-E0245FA37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735FA8-56E5-4F91-AFB1-DFB2301EF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B6F86-3FCF-4FCE-9F08-F4BC01562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C04FB-C488-4EE7-891C-1387C5FAD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0B3D0-DFC4-4F46-A18C-A3BE43335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285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6C89BF-768B-4FEF-AC3A-C884DBFDB5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128A04-6666-4080-8571-541AE01A1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C188D-B038-459F-9DD9-7D0B10EA1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B9C19-E5FB-4FAA-9097-1FBAAED4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B97D7-6CA7-4714-A052-F71E1B747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299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1B7C16-0567-4025-8FFB-4B7883F1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93290-BFD5-41F0-B296-9F02BED68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2ED39-D7B7-49EE-8142-8E3D5506EC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67736-1D26-4E08-B603-9DD82A4E706D}" type="datetimeFigureOut">
              <a:rPr lang="en-GB" smtClean="0"/>
              <a:t>09/02/2022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03CFE-BD5C-4BC6-9BDB-39BA751C20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5CC2F-0D34-4027-8042-96DCD17387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ECF53-9CBF-4483-9A56-963F3D8F400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570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is-grafika.h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hyperlink" Target="https://nasamalaknjiznica.hr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hyperlink" Target="https://nasamalaknjiznica.hr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asamalaknjiznica.h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asamalaknjiznica.h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asamalaknjiznica.hr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6.wdp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5.wdp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microsoft.com/office/2007/relationships/hdphoto" Target="../media/hdphoto9.wdp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10.wdp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.png"/><Relationship Id="rId7" Type="http://schemas.openxmlformats.org/officeDocument/2006/relationships/image" Target="../media/image30.png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12.wdp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paikejapilv.ee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37.png"/><Relationship Id="rId2" Type="http://schemas.openxmlformats.org/officeDocument/2006/relationships/hyperlink" Target="https://nasamalaknjiznica.h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skkultura.hr/" TargetMode="External"/><Relationship Id="rId11" Type="http://schemas.openxmlformats.org/officeDocument/2006/relationships/image" Target="../media/image39.jpg"/><Relationship Id="rId5" Type="http://schemas.openxmlformats.org/officeDocument/2006/relationships/image" Target="../media/image36.png"/><Relationship Id="rId10" Type="http://schemas.openxmlformats.org/officeDocument/2006/relationships/hyperlink" Target="https://www.sodobnost.com/" TargetMode="External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2B079B-55E4-4DE1-B2CF-DCA84849536F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94BE0B-F5B2-4B3B-A76D-301FD0E68909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2A344D-1E57-4D7B-B029-CF1F1ABFED3B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2BB162-A949-4326-B62A-4925600EE6BD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268C81-2903-4184-BAF3-12C7C46513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84" b="1594"/>
          <a:stretch/>
        </p:blipFill>
        <p:spPr>
          <a:xfrm>
            <a:off x="2027583" y="-393"/>
            <a:ext cx="7113755" cy="6858393"/>
          </a:xfrm>
          <a:prstGeom prst="rect">
            <a:avLst/>
          </a:prstGeom>
        </p:spPr>
      </p:pic>
      <p:pic>
        <p:nvPicPr>
          <p:cNvPr id="9" name="Picture 2" descr="Ibis grafika">
            <a:hlinkClick r:id="rId3"/>
            <a:extLst>
              <a:ext uri="{FF2B5EF4-FFF2-40B4-BE49-F238E27FC236}">
                <a16:creationId xmlns:a16="http://schemas.microsoft.com/office/drawing/2014/main" id="{00CB4B6B-B3AB-4026-8B35-31A628DA9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5530862"/>
            <a:ext cx="1320801" cy="132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NAŠA MALA KNJIŽNICA 2019./2020. - Ibis grafika">
            <a:hlinkClick r:id="rId5"/>
            <a:extLst>
              <a:ext uri="{FF2B5EF4-FFF2-40B4-BE49-F238E27FC236}">
                <a16:creationId xmlns:a16="http://schemas.microsoft.com/office/drawing/2014/main" id="{F3FA3B1A-65F3-480B-94C6-A1A8B8CA2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0" y="1182849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3C2A080-7EE7-4F49-9A0A-DCDCC40FFB8F}"/>
              </a:ext>
            </a:extLst>
          </p:cNvPr>
          <p:cNvSpPr txBox="1"/>
          <p:nvPr/>
        </p:nvSpPr>
        <p:spPr>
          <a:xfrm>
            <a:off x="9265308" y="6150114"/>
            <a:ext cx="1725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hr-HR" sz="2000" b="1" dirty="0">
                <a:latin typeface="+mj-lt"/>
              </a:rPr>
              <a:t>Danijela Varga</a:t>
            </a:r>
          </a:p>
          <a:p>
            <a:pPr>
              <a:lnSpc>
                <a:spcPct val="100000"/>
              </a:lnSpc>
            </a:pPr>
            <a:r>
              <a:rPr lang="hr-HR" sz="2000" dirty="0">
                <a:latin typeface="+mj-lt"/>
              </a:rPr>
              <a:t>IBIS-grafika</a:t>
            </a:r>
          </a:p>
        </p:txBody>
      </p:sp>
    </p:spTree>
    <p:extLst>
      <p:ext uri="{BB962C8B-B14F-4D97-AF65-F5344CB8AC3E}">
        <p14:creationId xmlns:p14="http://schemas.microsoft.com/office/powerpoint/2010/main" val="3597218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000">
              <a:schemeClr val="accent6">
                <a:lumMod val="75000"/>
              </a:schemeClr>
            </a:gs>
            <a:gs pos="67000">
              <a:schemeClr val="accent3">
                <a:lumMod val="20000"/>
                <a:lumOff val="80000"/>
              </a:schemeClr>
            </a:gs>
            <a:gs pos="26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9646C-046B-4FC4-B878-27102B7FB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811" y="1067591"/>
            <a:ext cx="7325140" cy="49247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r-HR" sz="2400" b="1" dirty="0"/>
              <a:t>O ČEMU ĆEMO DANAS RAZGOVARATI?</a:t>
            </a:r>
          </a:p>
          <a:p>
            <a:pPr marL="0" indent="0">
              <a:lnSpc>
                <a:spcPct val="100000"/>
              </a:lnSpc>
              <a:buNone/>
            </a:pPr>
            <a:endParaRPr lang="hr-HR" sz="2400" dirty="0"/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hr-HR" sz="2400" dirty="0"/>
              <a:t>O slikovnici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hr-HR" sz="2400" dirty="0"/>
              <a:t>Možemo li slikovnicama otjerati strahove?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hr-HR" sz="2400" dirty="0"/>
              <a:t>Što je napisano?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hr-HR" sz="2400" dirty="0"/>
              <a:t>Što je ilustrirano?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hr-HR" sz="2400" dirty="0"/>
              <a:t>Objekti iz ilustracija u svakodnevnoj vrtićkoj upotrebi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hr-HR" sz="2400" dirty="0"/>
              <a:t>Kreativna knjižica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3055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91B11B-92CF-44EF-BE36-CAE38D6E6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6274" y="0"/>
            <a:ext cx="3038013" cy="6858000"/>
          </a:xfrm>
          <a:prstGeom prst="rect">
            <a:avLst/>
          </a:prstGeom>
        </p:spPr>
      </p:pic>
      <p:pic>
        <p:nvPicPr>
          <p:cNvPr id="8" name="Picture 2" descr="NAŠA MALA KNJIŽNICA 2019./2020. - Ibis grafika">
            <a:hlinkClick r:id="rId4"/>
            <a:extLst>
              <a:ext uri="{FF2B5EF4-FFF2-40B4-BE49-F238E27FC236}">
                <a16:creationId xmlns:a16="http://schemas.microsoft.com/office/drawing/2014/main" id="{A25DA824-6E0A-4338-8227-E246B37F8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2CDA48-D849-4B91-842B-435485A266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5650" r="6772" b="12688"/>
          <a:stretch/>
        </p:blipFill>
        <p:spPr>
          <a:xfrm>
            <a:off x="10979808" y="5273040"/>
            <a:ext cx="1203083" cy="15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7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75000"/>
              </a:schemeClr>
            </a:gs>
            <a:gs pos="36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4DA1CC-A2DC-4202-8B38-B8455A63902D}"/>
              </a:ext>
            </a:extLst>
          </p:cNvPr>
          <p:cNvSpPr txBox="1"/>
          <p:nvPr/>
        </p:nvSpPr>
        <p:spPr>
          <a:xfrm>
            <a:off x="911085" y="475735"/>
            <a:ext cx="6228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00000"/>
              </a:lnSpc>
              <a:buAutoNum type="arabicPeriod"/>
            </a:pPr>
            <a:r>
              <a:rPr lang="hr-HR" sz="3600" b="1" dirty="0"/>
              <a:t>O SLIKOVNICI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4E94E2B-4D2D-4B40-9189-0489C7E82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085" y="2123103"/>
            <a:ext cx="9555480" cy="45215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dva glavna lika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svakodnevne dječje avanture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jednostavni dijalozi = dječji način komunikacije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stvarni događaj naspram simboličkog događaja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pitanje straha – nedostatak rješenja</a:t>
            </a:r>
          </a:p>
        </p:txBody>
      </p:sp>
      <p:pic>
        <p:nvPicPr>
          <p:cNvPr id="10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6BD06EAD-524A-42C2-847C-1A9B50800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01C660-D4FF-4442-B62B-1F1E1E4C50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50" r="7528" b="9895"/>
          <a:stretch/>
        </p:blipFill>
        <p:spPr>
          <a:xfrm>
            <a:off x="10996634" y="5140960"/>
            <a:ext cx="1208730" cy="171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6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7000">
              <a:schemeClr val="accent6">
                <a:lumMod val="40000"/>
                <a:lumOff val="60000"/>
              </a:schemeClr>
            </a:gs>
            <a:gs pos="3000">
              <a:srgbClr val="A2EC6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FE118-BA64-403D-9C50-EF631A35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36260" cy="1077595"/>
          </a:xfrm>
        </p:spPr>
        <p:txBody>
          <a:bodyPr>
            <a:normAutofit/>
          </a:bodyPr>
          <a:lstStyle/>
          <a:p>
            <a:r>
              <a:rPr lang="hr-HR" sz="3600" b="1" dirty="0"/>
              <a:t>2. MOŽEMO LI SLIKOVNICAMA OTJERATI STRAHOVE?  </a:t>
            </a:r>
            <a:r>
              <a:rPr lang="hr-HR" sz="2400" dirty="0"/>
              <a:t>(1)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9646C-046B-4FC4-B878-27102B7FB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836565" cy="4351338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PROBLEMSKA SLIKOVNICA 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definira se prema odnosu teksta i ilustracije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bavi se određenom problemskom situacijom i ne nudi rješenje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bavi se određenom problemskom situacijom i nudi apstraktno rješenje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u suvremenim problemskim slikovnicama nema tabu tema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3"/>
            <a:extLst>
              <a:ext uri="{FF2B5EF4-FFF2-40B4-BE49-F238E27FC236}">
                <a16:creationId xmlns:a16="http://schemas.microsoft.com/office/drawing/2014/main" id="{5D810E1F-D988-4868-ABE2-FA75529D5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BF9ECD-A2DF-4804-822A-5D2782CA2F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9307" t="1909" r="3224" b="6947"/>
          <a:stretch/>
        </p:blipFill>
        <p:spPr>
          <a:xfrm>
            <a:off x="10972938" y="5465367"/>
            <a:ext cx="1243478" cy="142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40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6000">
              <a:schemeClr val="accent5">
                <a:lumMod val="20000"/>
                <a:lumOff val="80000"/>
              </a:schemeClr>
            </a:gs>
            <a:gs pos="2000">
              <a:srgbClr val="A2EC6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FE118-BA64-403D-9C50-EF631A35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96119" cy="935355"/>
          </a:xfrm>
        </p:spPr>
        <p:txBody>
          <a:bodyPr>
            <a:noAutofit/>
          </a:bodyPr>
          <a:lstStyle/>
          <a:p>
            <a:r>
              <a:rPr lang="hr-HR" sz="3200" dirty="0"/>
              <a:t>2. Možemo li slikovnicama otjerati strahove?		</a:t>
            </a:r>
            <a:r>
              <a:rPr lang="hr-HR" sz="2400" dirty="0"/>
              <a:t>(2)</a:t>
            </a:r>
            <a:r>
              <a:rPr lang="hr-HR" sz="3200" dirty="0"/>
              <a:t>	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9646C-046B-4FC4-B878-27102B7FB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4143"/>
            <a:ext cx="7533640" cy="5074920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STRAH je najzastupljeniji u problemskim slikovnicama, a najčešće se veže uz međuljudske odnose i razvojne faze.</a:t>
            </a:r>
          </a:p>
          <a:p>
            <a:pPr marL="0" indent="0">
              <a:buNone/>
            </a:pPr>
            <a:endParaRPr lang="hr-HR" dirty="0"/>
          </a:p>
          <a:p>
            <a:pPr>
              <a:lnSpc>
                <a:spcPct val="100000"/>
              </a:lnSpc>
            </a:pPr>
            <a:r>
              <a:rPr lang="hr-HR" dirty="0">
                <a:latin typeface="+mj-lt"/>
              </a:rPr>
              <a:t>djeca se najčešće srame svojih strahova i zatomljuju ih</a:t>
            </a:r>
          </a:p>
          <a:p>
            <a:pPr>
              <a:lnSpc>
                <a:spcPct val="100000"/>
              </a:lnSpc>
            </a:pPr>
            <a:r>
              <a:rPr lang="hr-HR" dirty="0">
                <a:latin typeface="+mj-lt"/>
              </a:rPr>
              <a:t>u slikovnicama se najčešće problem ogleda u ilustraciji, a ne u samom tekstu – osvještavanje osjećaja bez izričitog imenovanja situacije koja izaziva strah</a:t>
            </a:r>
          </a:p>
          <a:p>
            <a:pPr marL="0" indent="0">
              <a:buNone/>
            </a:pPr>
            <a:endParaRPr lang="hr-HR" dirty="0">
              <a:latin typeface="+mj-lt"/>
            </a:endParaRPr>
          </a:p>
          <a:p>
            <a:endParaRPr lang="hr-HR" dirty="0">
              <a:latin typeface="+mj-lt"/>
            </a:endParaRPr>
          </a:p>
          <a:p>
            <a:endParaRPr lang="hr-HR" dirty="0">
              <a:latin typeface="+mj-lt"/>
            </a:endParaRPr>
          </a:p>
          <a:p>
            <a:endParaRPr lang="hr-HR" dirty="0">
              <a:latin typeface="+mj-lt"/>
            </a:endParaRPr>
          </a:p>
          <a:p>
            <a:endParaRPr lang="hr-HR" dirty="0">
              <a:latin typeface="+mj-lt"/>
            </a:endParaRP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3"/>
            <a:extLst>
              <a:ext uri="{FF2B5EF4-FFF2-40B4-BE49-F238E27FC236}">
                <a16:creationId xmlns:a16="http://schemas.microsoft.com/office/drawing/2014/main" id="{0FD33A14-DCAB-4214-BA12-75F0B557C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B9D4F5-1766-4717-9A93-7216336841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18" t="3307" r="5974" b="10360"/>
          <a:stretch/>
        </p:blipFill>
        <p:spPr>
          <a:xfrm>
            <a:off x="9337040" y="4115067"/>
            <a:ext cx="2250331" cy="274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26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6000">
              <a:schemeClr val="accent5">
                <a:lumMod val="20000"/>
                <a:lumOff val="80000"/>
              </a:schemeClr>
            </a:gs>
            <a:gs pos="2000">
              <a:srgbClr val="A2EC6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FE118-BA64-403D-9C50-EF631A35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61879" cy="935355"/>
          </a:xfrm>
        </p:spPr>
        <p:txBody>
          <a:bodyPr>
            <a:noAutofit/>
          </a:bodyPr>
          <a:lstStyle/>
          <a:p>
            <a:r>
              <a:rPr lang="hr-HR" sz="3200" dirty="0"/>
              <a:t>2. Možemo li slikovnicama otjerati strahove?		</a:t>
            </a:r>
            <a:r>
              <a:rPr lang="hr-HR" sz="2400" dirty="0"/>
              <a:t>(3)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9646C-046B-4FC4-B878-27102B7FB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9846369" cy="4473575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TERAPEUTSKI UČINAK PROBLEMSKIH SLIKOVNICA: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 pobuđuju emocije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 pobuđuju interakciju i empatiju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 potiču dijete na promišljanje i rješavanje problema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 olakšavaju nošenje sa stresnim situacijama</a:t>
            </a:r>
          </a:p>
          <a:p>
            <a:pPr>
              <a:lnSpc>
                <a:spcPct val="150000"/>
              </a:lnSpc>
            </a:pPr>
            <a:r>
              <a:rPr lang="hr-HR" dirty="0">
                <a:latin typeface="+mj-lt"/>
              </a:rPr>
              <a:t> suočavaju dijete sa strahovima u sigurnom okruženju</a:t>
            </a:r>
          </a:p>
          <a:p>
            <a:pPr>
              <a:buFont typeface="Courier New" panose="02070309020205020404" pitchFamily="49" charset="0"/>
              <a:buChar char="o"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3"/>
            <a:extLst>
              <a:ext uri="{FF2B5EF4-FFF2-40B4-BE49-F238E27FC236}">
                <a16:creationId xmlns:a16="http://schemas.microsoft.com/office/drawing/2014/main" id="{0FD33A14-DCAB-4214-BA12-75F0B557C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920E61-978C-430A-8E8A-0D1486A947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0786" y="4795520"/>
            <a:ext cx="1211214" cy="206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38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rgbClr val="BADDC0"/>
            </a:gs>
            <a:gs pos="1000">
              <a:schemeClr val="accent1">
                <a:lumMod val="40000"/>
                <a:lumOff val="60000"/>
              </a:schemeClr>
            </a:gs>
            <a:gs pos="100000">
              <a:schemeClr val="accent5">
                <a:lumMod val="60000"/>
                <a:lumOff val="40000"/>
              </a:schemeClr>
            </a:gs>
            <a:gs pos="85000">
              <a:srgbClr val="BFF29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BEAFED0E-80BA-41EC-8490-BF240FF30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FCF4FF-70AA-4DF2-9CF7-409653E88C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50" r="7528" b="9895"/>
          <a:stretch/>
        </p:blipFill>
        <p:spPr>
          <a:xfrm>
            <a:off x="10996634" y="5140960"/>
            <a:ext cx="1208730" cy="17170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5D152D-F255-4A5D-8B09-641295E0EE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7832" y="0"/>
            <a:ext cx="8459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6000">
              <a:schemeClr val="accent5">
                <a:lumMod val="20000"/>
                <a:lumOff val="80000"/>
              </a:schemeClr>
            </a:gs>
            <a:gs pos="2000">
              <a:srgbClr val="A2EC6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FE118-BA64-403D-9C50-EF631A35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20609" cy="894715"/>
          </a:xfrm>
        </p:spPr>
        <p:txBody>
          <a:bodyPr>
            <a:normAutofit/>
          </a:bodyPr>
          <a:lstStyle/>
          <a:p>
            <a:r>
              <a:rPr lang="hr-HR" sz="3600" b="1" dirty="0"/>
              <a:t>3. ŠTO JE NAPISANO?</a:t>
            </a:r>
            <a:endParaRPr lang="en-GB" sz="3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C7DC5505-6470-4379-97C4-99DA45245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E13803-3EFA-4BEF-AF45-B1B1FEA8FC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760"/>
          <a:stretch/>
        </p:blipFill>
        <p:spPr>
          <a:xfrm>
            <a:off x="10980791" y="3535680"/>
            <a:ext cx="1223808" cy="3322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19EFFF-6EA3-4EE7-BA6F-B7CB987747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4069" y="1384290"/>
            <a:ext cx="4596587" cy="17357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5744F0-8C0C-40A9-9F22-31955E916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0105" y="1720529"/>
            <a:ext cx="5110480" cy="23042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AF595F-8CEE-4504-B654-CD4C4F9F6C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456" y="3859917"/>
            <a:ext cx="6200457" cy="24558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9C052F-C07A-40ED-826E-B8E2CC9224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8809" y="3864478"/>
            <a:ext cx="2617841" cy="299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16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60000"/>
                <a:lumOff val="40000"/>
              </a:schemeClr>
            </a:gs>
            <a:gs pos="65000">
              <a:srgbClr val="BFF29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FE118-BA64-403D-9C50-EF631A35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73" y="923925"/>
            <a:ext cx="7520609" cy="732155"/>
          </a:xfrm>
        </p:spPr>
        <p:txBody>
          <a:bodyPr>
            <a:normAutofit/>
          </a:bodyPr>
          <a:lstStyle/>
          <a:p>
            <a:r>
              <a:rPr lang="hr-HR" sz="3600" b="1" dirty="0"/>
              <a:t>4. ŠTO JE ILUSTRIRANO?</a:t>
            </a:r>
            <a:endParaRPr lang="en-GB" sz="3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0C84E754-D4C6-42B3-857A-49E8BC8C2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A46484-FC6C-4F74-8EFD-B5ED26743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93227"/>
            <a:ext cx="12204599" cy="366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72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7000">
              <a:schemeClr val="accent3">
                <a:lumMod val="40000"/>
                <a:lumOff val="60000"/>
              </a:schemeClr>
            </a:gs>
            <a:gs pos="0">
              <a:schemeClr val="accent6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9186A146-1243-40F8-9A9E-5B2A5F150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FF79FD-81C2-45B7-99F1-52BE377D8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93034" y="5323840"/>
            <a:ext cx="1198965" cy="15341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DE74EE-5961-4384-9186-D6C705FA152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13" b="85476" l="10542" r="88395">
                        <a14:foregroundMark x1="22340" y1="49614" x2="22340" y2="49614"/>
                        <a14:foregroundMark x1="19439" y1="61568" x2="19439" y2="61568"/>
                        <a14:foregroundMark x1="15474" y1="68123" x2="15474" y2="68123"/>
                        <a14:foregroundMark x1="14797" y1="66195" x2="14797" y2="66195"/>
                        <a14:foregroundMark x1="14797" y1="66195" x2="14797" y2="66195"/>
                        <a14:foregroundMark x1="13250" y1="71722" x2="13250" y2="71722"/>
                        <a14:foregroundMark x1="17988" y1="70951" x2="17988" y2="70951"/>
                        <a14:foregroundMark x1="19923" y1="70951" x2="19923" y2="70951"/>
                        <a14:foregroundMark x1="20116" y1="71080" x2="20116" y2="71080"/>
                        <a14:foregroundMark x1="16441" y1="76478" x2="16441" y2="76478"/>
                        <a14:foregroundMark x1="20600" y1="77892" x2="20600" y2="77892"/>
                        <a14:foregroundMark x1="20890" y1="77249" x2="20890" y2="77249"/>
                        <a14:foregroundMark x1="20696" y1="77892" x2="20696" y2="77892"/>
                        <a14:foregroundMark x1="21373" y1="64267" x2="21373" y2="64267"/>
                        <a14:foregroundMark x1="20793" y1="64010" x2="20793" y2="64010"/>
                        <a14:foregroundMark x1="20696" y1="63111" x2="20696" y2="63111"/>
                        <a14:foregroundMark x1="20696" y1="64010" x2="20696" y2="64010"/>
                        <a14:foregroundMark x1="23114" y1="64653" x2="23114" y2="64653"/>
                        <a14:foregroundMark x1="62669" y1="85476" x2="62669" y2="85476"/>
                        <a14:foregroundMark x1="62959" y1="85476" x2="62959" y2="85476"/>
                        <a14:foregroundMark x1="63443" y1="82262" x2="63443" y2="82262"/>
                        <a14:foregroundMark x1="66828" y1="84447" x2="66828" y2="84447"/>
                        <a14:foregroundMark x1="88588" y1="27763" x2="88588" y2="27763"/>
                        <a14:foregroundMark x1="72050" y1="6812" x2="72050" y2="6812"/>
                        <a14:foregroundMark x1="58221" y1="5913" x2="58221" y2="5913"/>
                        <a14:foregroundMark x1="17988" y1="62725" x2="17988" y2="62725"/>
                        <a14:foregroundMark x1="19052" y1="63882" x2="19342" y2="62468"/>
                        <a14:foregroundMark x1="24178" y1="67224" x2="25338" y2="66324"/>
                        <a14:foregroundMark x1="24855" y1="68895" x2="24855" y2="67995"/>
                        <a14:foregroundMark x1="25629" y1="69537" x2="25629" y2="69537"/>
                        <a14:foregroundMark x1="26886" y1="70180" x2="26886" y2="70180"/>
                        <a14:foregroundMark x1="25629" y1="68638" x2="26402" y2="69152"/>
                        <a14:foregroundMark x1="27369" y1="71979" x2="28723" y2="70951"/>
                        <a14:foregroundMark x1="17021" y1="62082" x2="17698" y2="61568"/>
                        <a14:foregroundMark x1="20116" y1="60154" x2="20116" y2="60154"/>
                        <a14:foregroundMark x1="20116" y1="59897" x2="20309" y2="58612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290" r="5522" b="5037"/>
          <a:stretch/>
        </p:blipFill>
        <p:spPr>
          <a:xfrm>
            <a:off x="1341120" y="172720"/>
            <a:ext cx="8493760" cy="651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97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rgbClr val="ADCA99"/>
            </a:gs>
            <a:gs pos="67000">
              <a:srgbClr val="CDDCC3"/>
            </a:gs>
            <a:gs pos="45000">
              <a:schemeClr val="accent3">
                <a:lumMod val="20000"/>
                <a:lumOff val="80000"/>
              </a:schemeClr>
            </a:gs>
            <a:gs pos="100000">
              <a:srgbClr val="6CA644"/>
            </a:gs>
            <a:gs pos="25000">
              <a:srgbClr val="D1DAEA"/>
            </a:gs>
            <a:gs pos="10000">
              <a:schemeClr val="accent1">
                <a:lumMod val="40000"/>
                <a:lumOff val="6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926053AE-F92F-4AB1-90E4-7CDCA3DAC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A867C2-3174-4A04-98EC-9D5236D53B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68" t="3516" r="6535" b="3182"/>
          <a:stretch/>
        </p:blipFill>
        <p:spPr>
          <a:xfrm>
            <a:off x="10993146" y="4866640"/>
            <a:ext cx="1198853" cy="19913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50AAB3A-64D7-491C-A676-5E03CB94DB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3643875" cy="4114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5AA2EC-4FC4-42EA-9D5E-F7A85F5268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1263" y="3193733"/>
            <a:ext cx="3939518" cy="29698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D703439-CA15-4211-890D-A5541EA46A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9195" y="459105"/>
            <a:ext cx="4900327" cy="29698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6FCEC6-64CD-486F-83E1-78AA861137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8860" y="4485641"/>
            <a:ext cx="4040424" cy="237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62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chemeClr val="accent5">
                <a:lumMod val="20000"/>
                <a:lumOff val="80000"/>
              </a:schemeClr>
            </a:gs>
            <a:gs pos="100000">
              <a:srgbClr val="6CA644"/>
            </a:gs>
            <a:gs pos="0">
              <a:schemeClr val="accent1">
                <a:lumMod val="40000"/>
                <a:lumOff val="6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FE118-BA64-403D-9C50-EF631A35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39" y="424653"/>
            <a:ext cx="9118601" cy="1285875"/>
          </a:xfrm>
        </p:spPr>
        <p:txBody>
          <a:bodyPr>
            <a:noAutofit/>
          </a:bodyPr>
          <a:lstStyle/>
          <a:p>
            <a:r>
              <a:rPr lang="hr-HR" sz="3600" b="1" dirty="0"/>
              <a:t>5. OBJEKTI IZ ILUSTRACIJA </a:t>
            </a:r>
            <a:br>
              <a:rPr lang="hr-HR" sz="3600" b="1" dirty="0"/>
            </a:br>
            <a:r>
              <a:rPr lang="hr-HR" sz="3600" b="1" dirty="0"/>
              <a:t>    U SVAKODNEVNOJ VRTIĆKOJ UPOTREBI</a:t>
            </a:r>
            <a:endParaRPr lang="en-GB" sz="3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0BA29BE3-DE79-4D9C-84D8-0E80EF76E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639860-C198-4F39-ABF1-3E25E6DE6E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273" t="4762" r="6181" b="5953"/>
          <a:stretch/>
        </p:blipFill>
        <p:spPr>
          <a:xfrm>
            <a:off x="10960505" y="5334000"/>
            <a:ext cx="1231495" cy="1524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B2D5599-8A2B-46C4-95FB-6E5F84FF7B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2410"/>
            <a:ext cx="6187440" cy="32555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E983E7F-A6B2-4ADB-99F0-914659E470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1883" y="1801318"/>
            <a:ext cx="4033044" cy="33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2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4000">
              <a:srgbClr val="CFBE7C"/>
            </a:gs>
            <a:gs pos="0">
              <a:schemeClr val="accent5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9646C-046B-4FC4-B878-27102B7FB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6205" y="1067591"/>
            <a:ext cx="8720595" cy="494713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hr-HR" dirty="0">
                <a:latin typeface="+mj-lt"/>
              </a:rPr>
              <a:t>svakodnevni predmeti koje djeca koriste</a:t>
            </a:r>
          </a:p>
          <a:p>
            <a:pPr>
              <a:lnSpc>
                <a:spcPct val="110000"/>
              </a:lnSpc>
            </a:pPr>
            <a:r>
              <a:rPr lang="hr-HR" dirty="0">
                <a:latin typeface="+mj-lt"/>
              </a:rPr>
              <a:t>predmeti uz koje su djeca emocionalno vezana</a:t>
            </a:r>
          </a:p>
          <a:p>
            <a:pPr>
              <a:lnSpc>
                <a:spcPct val="110000"/>
              </a:lnSpc>
            </a:pPr>
            <a:r>
              <a:rPr lang="hr-HR" dirty="0">
                <a:latin typeface="+mj-lt"/>
              </a:rPr>
              <a:t>predmeti iz svakodnevice koji su poznati i sveprisutni – pružaju privid sigurnosti i dočaravaju kućnu i sigurnu atmosferu</a:t>
            </a:r>
          </a:p>
          <a:p>
            <a:pPr>
              <a:lnSpc>
                <a:spcPct val="110000"/>
              </a:lnSpc>
            </a:pPr>
            <a:r>
              <a:rPr lang="hr-HR" dirty="0">
                <a:latin typeface="+mj-lt"/>
              </a:rPr>
              <a:t>noć je prikazana tamnim bojama, ali ipak obiluje detaljima koji zaokupljaju pažnju </a:t>
            </a:r>
          </a:p>
          <a:p>
            <a:pPr>
              <a:lnSpc>
                <a:spcPct val="110000"/>
              </a:lnSpc>
            </a:pPr>
            <a:r>
              <a:rPr lang="hr-HR" dirty="0">
                <a:latin typeface="+mj-lt"/>
              </a:rPr>
              <a:t>ilustracije dočaravaju emocionalni doživljaj likova, ali ne prenose strah na čitatelja</a:t>
            </a:r>
            <a:endParaRPr lang="en-GB" dirty="0"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5E6D835C-48AA-46E9-9815-F395E6720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32751E-92B5-4133-9D1D-3C69E38834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6937" y="4572000"/>
            <a:ext cx="1205063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06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chemeClr val="accent5">
                <a:lumMod val="20000"/>
                <a:lumOff val="80000"/>
              </a:schemeClr>
            </a:gs>
            <a:gs pos="89000">
              <a:srgbClr val="A2EC6A"/>
            </a:gs>
            <a:gs pos="11000">
              <a:schemeClr val="accent1">
                <a:lumMod val="20000"/>
                <a:lumOff val="80000"/>
              </a:schemeClr>
            </a:gs>
            <a:gs pos="65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98854DC0-1DCF-4A03-8D19-DCB5CE125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187ACB-795A-4082-A738-7EF5E6866B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69830" y="5019040"/>
            <a:ext cx="1235081" cy="183896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CB2F3AE-C848-4BD9-94D1-DAB10756714D}"/>
              </a:ext>
            </a:extLst>
          </p:cNvPr>
          <p:cNvSpPr txBox="1">
            <a:spLocks/>
          </p:cNvSpPr>
          <p:nvPr/>
        </p:nvSpPr>
        <p:spPr>
          <a:xfrm>
            <a:off x="604629" y="447040"/>
            <a:ext cx="5592971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dirty="0"/>
              <a:t>6. Kreativna knjižica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AF1D32-9A3B-4D7E-B99B-77793CC2BA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629" y="2108026"/>
            <a:ext cx="4480877" cy="38857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811F0A-0A1D-443C-9AB5-AD453148C4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0101" y="0"/>
            <a:ext cx="5130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055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chemeClr val="accent5">
                <a:lumMod val="20000"/>
                <a:lumOff val="80000"/>
              </a:schemeClr>
            </a:gs>
            <a:gs pos="100000">
              <a:srgbClr val="84E63A"/>
            </a:gs>
            <a:gs pos="11000">
              <a:schemeClr val="accent1">
                <a:lumMod val="40000"/>
                <a:lumOff val="60000"/>
              </a:schemeClr>
            </a:gs>
            <a:gs pos="72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3D7A665E-ACE9-4595-82FB-5231292AA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F10E54-32C9-49EB-8323-964829DA08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92" r="9036" b="7592"/>
          <a:stretch/>
        </p:blipFill>
        <p:spPr>
          <a:xfrm>
            <a:off x="10980035" y="4886960"/>
            <a:ext cx="1224563" cy="19710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7A887D-CCED-448D-BE52-17505024B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842" y="1517331"/>
            <a:ext cx="3295650" cy="26193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A9D593-E6F9-4A7F-9EDE-4C73846EBD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3998" y="1007744"/>
            <a:ext cx="5915025" cy="10191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D34A58E-2AC9-40B8-B953-582ADEDBEB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1211" y="2647027"/>
            <a:ext cx="6175185" cy="397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93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6">
                <a:lumMod val="60000"/>
                <a:lumOff val="40000"/>
              </a:schemeClr>
            </a:gs>
            <a:gs pos="0">
              <a:schemeClr val="accent1">
                <a:lumMod val="20000"/>
                <a:lumOff val="80000"/>
              </a:schemeClr>
            </a:gs>
            <a:gs pos="52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4DC320E3-05BC-43FD-87B0-792B66C27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BE4787-1653-4055-AB07-4BAEEC5337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9307" t="1909" r="3224" b="6947"/>
          <a:stretch/>
        </p:blipFill>
        <p:spPr>
          <a:xfrm>
            <a:off x="10972938" y="5465367"/>
            <a:ext cx="1243478" cy="142319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D40ACC2-B2F4-482D-A84F-A39C792C5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3560" y="1067590"/>
            <a:ext cx="8234680" cy="51401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4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PITANJA?</a:t>
            </a:r>
          </a:p>
          <a:p>
            <a:pPr marL="0" indent="0">
              <a:buNone/>
            </a:pPr>
            <a:endParaRPr lang="hr-HR" sz="4000" b="1" dirty="0">
              <a:latin typeface="+mj-lt"/>
            </a:endParaRPr>
          </a:p>
          <a:p>
            <a:pPr marL="0" indent="0">
              <a:buNone/>
            </a:pPr>
            <a:r>
              <a:rPr lang="hr-HR" sz="4000" b="1" dirty="0">
                <a:latin typeface="+mj-lt"/>
              </a:rPr>
              <a:t>					</a:t>
            </a:r>
            <a:r>
              <a:rPr lang="hr-HR" sz="4000" b="1" dirty="0">
                <a:solidFill>
                  <a:srgbClr val="0070C0"/>
                </a:solidFill>
                <a:latin typeface="+mj-lt"/>
              </a:rPr>
              <a:t>ODGOVORI!</a:t>
            </a:r>
          </a:p>
          <a:p>
            <a:pPr marL="0" indent="0">
              <a:buNone/>
            </a:pPr>
            <a:endParaRPr lang="hr-HR" sz="4000" b="1" dirty="0">
              <a:solidFill>
                <a:srgbClr val="0070C0"/>
              </a:solidFill>
              <a:latin typeface="+mj-lt"/>
            </a:endParaRPr>
          </a:p>
          <a:p>
            <a:pPr marL="0" indent="0">
              <a:buNone/>
            </a:pPr>
            <a:r>
              <a:rPr lang="hr-HR" sz="4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…RAZMJENA IDEJA…</a:t>
            </a:r>
          </a:p>
          <a:p>
            <a:pPr marL="0" indent="0">
              <a:buNone/>
            </a:pPr>
            <a:endParaRPr lang="hr-HR" sz="4000" b="1" dirty="0">
              <a:latin typeface="+mj-lt"/>
            </a:endParaRPr>
          </a:p>
          <a:p>
            <a:pPr marL="0" indent="0">
              <a:buNone/>
            </a:pPr>
            <a:r>
              <a:rPr lang="hr-HR" sz="4000" b="1" dirty="0">
                <a:latin typeface="+mj-lt"/>
              </a:rPr>
              <a:t>			</a:t>
            </a:r>
            <a:br>
              <a:rPr lang="hr-HR" sz="4000" b="1" dirty="0">
                <a:latin typeface="+mj-lt"/>
              </a:rPr>
            </a:br>
            <a:r>
              <a:rPr lang="hr-HR" sz="4000" b="1" dirty="0">
                <a:latin typeface="+mj-lt"/>
              </a:rPr>
              <a:t>			</a:t>
            </a:r>
            <a:r>
              <a:rPr lang="hr-HR" sz="4000" b="1" dirty="0">
                <a:solidFill>
                  <a:srgbClr val="43682A"/>
                </a:solidFill>
                <a:latin typeface="+mj-lt"/>
              </a:rPr>
              <a:t>…I ISKUSTVA!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3582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4">
                <a:lumMod val="75000"/>
              </a:schemeClr>
            </a:gs>
            <a:gs pos="62000">
              <a:srgbClr val="C2B85A"/>
            </a:gs>
            <a:gs pos="0">
              <a:schemeClr val="accent6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FE118-BA64-403D-9C50-EF631A35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6212840" cy="702466"/>
          </a:xfrm>
        </p:spPr>
        <p:txBody>
          <a:bodyPr/>
          <a:lstStyle/>
          <a:p>
            <a:r>
              <a:rPr lang="hr-HR" dirty="0"/>
              <a:t>Literatura: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9646C-046B-4FC4-B878-27102B7FB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085" y="1818641"/>
            <a:ext cx="9210040" cy="196088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>
                <a:effectLst/>
                <a:latin typeface="+mj-lt"/>
              </a:rPr>
              <a:t>B</a:t>
            </a:r>
            <a:r>
              <a:rPr lang="hr-HR" sz="2000" dirty="0">
                <a:effectLst/>
                <a:latin typeface="+mj-lt"/>
              </a:rPr>
              <a:t>rajša</a:t>
            </a:r>
            <a:r>
              <a:rPr lang="en-GB" sz="2000" dirty="0">
                <a:effectLst/>
                <a:latin typeface="+mj-lt"/>
              </a:rPr>
              <a:t> - Ž</a:t>
            </a:r>
            <a:r>
              <a:rPr lang="hr-HR" sz="2000" dirty="0">
                <a:effectLst/>
                <a:latin typeface="+mj-lt"/>
              </a:rPr>
              <a:t>ganec</a:t>
            </a:r>
            <a:r>
              <a:rPr lang="en-GB" sz="2000" dirty="0">
                <a:effectLst/>
                <a:latin typeface="+mj-lt"/>
              </a:rPr>
              <a:t>, A., </a:t>
            </a:r>
            <a:r>
              <a:rPr lang="hr-HR" sz="2000" dirty="0">
                <a:effectLst/>
                <a:latin typeface="+mj-lt"/>
              </a:rPr>
              <a:t>Slunjski</a:t>
            </a:r>
            <a:r>
              <a:rPr lang="en-GB" sz="2000" dirty="0">
                <a:effectLst/>
                <a:latin typeface="+mj-lt"/>
              </a:rPr>
              <a:t>, E. (2006.) Socioemocionalni razvoj u</a:t>
            </a:r>
            <a:r>
              <a:rPr lang="hr-HR" sz="2000" dirty="0">
                <a:effectLst/>
                <a:latin typeface="+mj-lt"/>
              </a:rPr>
              <a:t> </a:t>
            </a:r>
            <a:r>
              <a:rPr lang="en-GB" sz="2000" dirty="0">
                <a:effectLst/>
                <a:latin typeface="+mj-lt"/>
              </a:rPr>
              <a:t>predškolskoj dobi: Povezanost razumijevanja emocija i prosocijalnog ponašnja</a:t>
            </a:r>
            <a:r>
              <a:rPr lang="hr-HR" sz="2000" dirty="0">
                <a:latin typeface="+mj-lt"/>
              </a:rPr>
              <a:t>. </a:t>
            </a:r>
            <a:r>
              <a:rPr lang="en-GB" sz="2000" dirty="0">
                <a:effectLst/>
                <a:latin typeface="+mj-lt"/>
              </a:rPr>
              <a:t>Zagreb</a:t>
            </a:r>
            <a:r>
              <a:rPr lang="hr-HR" sz="2000" dirty="0">
                <a:effectLst/>
                <a:latin typeface="+mj-lt"/>
              </a:rPr>
              <a:t>.</a:t>
            </a:r>
            <a:r>
              <a:rPr lang="en-GB" sz="2000" dirty="0">
                <a:effectLst/>
                <a:latin typeface="+mj-lt"/>
              </a:rPr>
              <a:t> Društveno istraživanje,br. 3 (89), str. 477-496.</a:t>
            </a:r>
            <a:endParaRPr lang="hr-HR" sz="2000" dirty="0">
              <a:effectLst/>
              <a:latin typeface="+mj-lt"/>
            </a:endParaRPr>
          </a:p>
          <a:p>
            <a:pPr marL="0" indent="0">
              <a:buNone/>
            </a:pPr>
            <a:r>
              <a:rPr lang="en-GB" sz="2000" dirty="0">
                <a:effectLst/>
                <a:latin typeface="+mj-lt"/>
              </a:rPr>
              <a:t>D</a:t>
            </a:r>
            <a:r>
              <a:rPr lang="hr-HR" sz="2000" dirty="0">
                <a:latin typeface="+mj-lt"/>
              </a:rPr>
              <a:t>iklić</a:t>
            </a:r>
            <a:r>
              <a:rPr lang="en-GB" sz="2000" dirty="0">
                <a:effectLst/>
                <a:latin typeface="+mj-lt"/>
              </a:rPr>
              <a:t>, Z., T</a:t>
            </a:r>
            <a:r>
              <a:rPr lang="hr-HR" sz="2000" dirty="0">
                <a:effectLst/>
                <a:latin typeface="+mj-lt"/>
              </a:rPr>
              <a:t>ežak</a:t>
            </a:r>
            <a:r>
              <a:rPr lang="en-GB" sz="2000" dirty="0">
                <a:effectLst/>
                <a:latin typeface="+mj-lt"/>
              </a:rPr>
              <a:t>, D.</a:t>
            </a:r>
            <a:r>
              <a:rPr lang="hr-HR" sz="2000" dirty="0">
                <a:effectLst/>
                <a:latin typeface="+mj-lt"/>
              </a:rPr>
              <a:t>,</a:t>
            </a:r>
            <a:r>
              <a:rPr lang="en-GB" sz="2000" dirty="0">
                <a:effectLst/>
                <a:latin typeface="+mj-lt"/>
              </a:rPr>
              <a:t> Z</a:t>
            </a:r>
            <a:r>
              <a:rPr lang="hr-HR" sz="2000" dirty="0">
                <a:effectLst/>
                <a:latin typeface="+mj-lt"/>
              </a:rPr>
              <a:t>alar</a:t>
            </a:r>
            <a:r>
              <a:rPr lang="en-GB" sz="2000" dirty="0">
                <a:effectLst/>
                <a:latin typeface="+mj-lt"/>
              </a:rPr>
              <a:t>, I. (1996.) Primjeri iz dječje književnosti. Zagreb</a:t>
            </a:r>
            <a:r>
              <a:rPr lang="hr-HR" sz="2000" dirty="0">
                <a:effectLst/>
                <a:latin typeface="+mj-lt"/>
              </a:rPr>
              <a:t>. </a:t>
            </a:r>
            <a:r>
              <a:rPr lang="en-GB" sz="2000" dirty="0">
                <a:effectLst/>
                <a:latin typeface="+mj-lt"/>
              </a:rPr>
              <a:t>DiVič</a:t>
            </a:r>
            <a:endParaRPr lang="hr-HR" sz="2000" dirty="0">
              <a:effectLst/>
              <a:latin typeface="+mj-lt"/>
            </a:endParaRPr>
          </a:p>
          <a:p>
            <a:pPr marL="0" indent="0">
              <a:buNone/>
            </a:pPr>
            <a:r>
              <a:rPr lang="en-GB" sz="2000" dirty="0">
                <a:effectLst/>
                <a:latin typeface="+mj-lt"/>
              </a:rPr>
              <a:t>P</a:t>
            </a:r>
            <a:r>
              <a:rPr lang="hr-HR" sz="2000" dirty="0">
                <a:effectLst/>
                <a:latin typeface="+mj-lt"/>
              </a:rPr>
              <a:t>etrović</a:t>
            </a:r>
            <a:r>
              <a:rPr lang="en-GB" sz="2000" dirty="0">
                <a:effectLst/>
                <a:latin typeface="+mj-lt"/>
              </a:rPr>
              <a:t>-S</a:t>
            </a:r>
            <a:r>
              <a:rPr lang="hr-HR" sz="2000" dirty="0">
                <a:effectLst/>
                <a:latin typeface="+mj-lt"/>
              </a:rPr>
              <a:t>očo</a:t>
            </a:r>
            <a:r>
              <a:rPr lang="en-GB" sz="2000" dirty="0">
                <a:effectLst/>
                <a:latin typeface="+mj-lt"/>
              </a:rPr>
              <a:t>, B. (1997.) Dijete, odgajatej i slikovnica. Zagreb</a:t>
            </a:r>
            <a:r>
              <a:rPr lang="hr-HR" sz="2000" dirty="0">
                <a:effectLst/>
                <a:latin typeface="+mj-lt"/>
              </a:rPr>
              <a:t>.</a:t>
            </a:r>
            <a:r>
              <a:rPr lang="en-GB" sz="2000" dirty="0">
                <a:effectLst/>
                <a:latin typeface="+mj-lt"/>
              </a:rPr>
              <a:t> Alinea</a:t>
            </a:r>
            <a:endParaRPr lang="hr-HR" sz="2000" dirty="0">
              <a:effectLst/>
              <a:latin typeface="+mj-lt"/>
            </a:endParaRPr>
          </a:p>
          <a:p>
            <a:pPr marL="0" indent="0">
              <a:buNone/>
            </a:pPr>
            <a:endParaRPr lang="hr-HR" sz="2000" dirty="0">
              <a:latin typeface="+mj-lt"/>
            </a:endParaRPr>
          </a:p>
          <a:p>
            <a:pPr marL="0" indent="0">
              <a:buNone/>
            </a:pPr>
            <a:endParaRPr lang="hr-HR" sz="2000" dirty="0">
              <a:effectLst/>
              <a:latin typeface="+mj-lt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CCB3CC-DA89-4676-9CC1-D877CEA017D6}"/>
              </a:ext>
            </a:extLst>
          </p:cNvPr>
          <p:cNvSpPr/>
          <p:nvPr/>
        </p:nvSpPr>
        <p:spPr>
          <a:xfrm>
            <a:off x="11289198" y="0"/>
            <a:ext cx="298173" cy="6858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030E8-5E8F-45D8-BDB7-67242602779F}"/>
              </a:ext>
            </a:extLst>
          </p:cNvPr>
          <p:cNvSpPr/>
          <p:nvPr/>
        </p:nvSpPr>
        <p:spPr>
          <a:xfrm>
            <a:off x="11893827" y="0"/>
            <a:ext cx="29817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111A-F7FF-4D6F-B7A2-2A716E82EC7A}"/>
              </a:ext>
            </a:extLst>
          </p:cNvPr>
          <p:cNvSpPr/>
          <p:nvPr/>
        </p:nvSpPr>
        <p:spPr>
          <a:xfrm>
            <a:off x="11587371" y="0"/>
            <a:ext cx="298173" cy="6858000"/>
          </a:xfrm>
          <a:prstGeom prst="rect">
            <a:avLst/>
          </a:prstGeom>
          <a:solidFill>
            <a:srgbClr val="84E63A"/>
          </a:solidFill>
          <a:ln>
            <a:solidFill>
              <a:srgbClr val="84E6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8864D-7A89-4210-B142-43ACFA9C26A2}"/>
              </a:ext>
            </a:extLst>
          </p:cNvPr>
          <p:cNvSpPr/>
          <p:nvPr/>
        </p:nvSpPr>
        <p:spPr>
          <a:xfrm>
            <a:off x="10982742" y="0"/>
            <a:ext cx="298173" cy="6858000"/>
          </a:xfrm>
          <a:prstGeom prst="rect">
            <a:avLst/>
          </a:prstGeom>
          <a:solidFill>
            <a:srgbClr val="43682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2" descr="NAŠA MALA KNJIŽNICA 2019./2020. - Ibis grafika">
            <a:hlinkClick r:id="rId2"/>
            <a:extLst>
              <a:ext uri="{FF2B5EF4-FFF2-40B4-BE49-F238E27FC236}">
                <a16:creationId xmlns:a16="http://schemas.microsoft.com/office/drawing/2014/main" id="{70E67D98-4374-416B-BC03-88300F995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742" y="0"/>
            <a:ext cx="1221857" cy="106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4BA800-A753-4133-AFA5-599CB3D5D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2741" y="5243402"/>
            <a:ext cx="1221858" cy="16145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7E1D99-13B2-4E85-8724-E452E7BEA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4344" y="5015369"/>
            <a:ext cx="4350357" cy="1849831"/>
          </a:xfrm>
          <a:prstGeom prst="rect">
            <a:avLst/>
          </a:prstGeom>
        </p:spPr>
      </p:pic>
      <p:pic>
        <p:nvPicPr>
          <p:cNvPr id="13" name="Picture 12">
            <a:hlinkClick r:id="rId6"/>
            <a:extLst>
              <a:ext uri="{FF2B5EF4-FFF2-40B4-BE49-F238E27FC236}">
                <a16:creationId xmlns:a16="http://schemas.microsoft.com/office/drawing/2014/main" id="{462121BE-5C55-42FB-ADA2-36F6E3D2C4B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4106"/>
          <a:stretch/>
        </p:blipFill>
        <p:spPr>
          <a:xfrm>
            <a:off x="14133" y="6024880"/>
            <a:ext cx="3908840" cy="833119"/>
          </a:xfrm>
          <a:prstGeom prst="rect">
            <a:avLst/>
          </a:prstGeom>
        </p:spPr>
      </p:pic>
      <p:pic>
        <p:nvPicPr>
          <p:cNvPr id="14" name="Picture 13">
            <a:hlinkClick r:id="rId8"/>
            <a:extLst>
              <a:ext uri="{FF2B5EF4-FFF2-40B4-BE49-F238E27FC236}">
                <a16:creationId xmlns:a16="http://schemas.microsoft.com/office/drawing/2014/main" id="{7F7FEA1E-E0A1-48D3-95BC-95FA99BEAE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4702" y="6245810"/>
            <a:ext cx="2796323" cy="612189"/>
          </a:xfrm>
          <a:prstGeom prst="rect">
            <a:avLst/>
          </a:prstGeom>
        </p:spPr>
      </p:pic>
      <p:pic>
        <p:nvPicPr>
          <p:cNvPr id="15" name="Picture 14">
            <a:hlinkClick r:id="rId10"/>
            <a:extLst>
              <a:ext uri="{FF2B5EF4-FFF2-40B4-BE49-F238E27FC236}">
                <a16:creationId xmlns:a16="http://schemas.microsoft.com/office/drawing/2014/main" id="{91BA5C37-7909-4193-B34F-2AFA3E16D7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702" y="5729898"/>
            <a:ext cx="2803094" cy="51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83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471</Words>
  <Application>Microsoft Office PowerPoint</Application>
  <PresentationFormat>Široki zaslon</PresentationFormat>
  <Paragraphs>67</Paragraphs>
  <Slides>17</Slides>
  <Notes>3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Office Theme</vt:lpstr>
      <vt:lpstr>PowerPoint prezentacija</vt:lpstr>
      <vt:lpstr>PowerPoint prezentacija</vt:lpstr>
      <vt:lpstr>PowerPoint prezentacija</vt:lpstr>
      <vt:lpstr>2. MOŽEMO LI SLIKOVNICAMA OTJERATI STRAHOVE?  (1)</vt:lpstr>
      <vt:lpstr>2. Možemo li slikovnicama otjerati strahove?  (2) </vt:lpstr>
      <vt:lpstr>2. Možemo li slikovnicama otjerati strahove?  (3)</vt:lpstr>
      <vt:lpstr>PowerPoint prezentacija</vt:lpstr>
      <vt:lpstr>3. ŠTO JE NAPISANO?</vt:lpstr>
      <vt:lpstr>4. ŠTO JE ILUSTRIRANO?</vt:lpstr>
      <vt:lpstr>PowerPoint prezentacija</vt:lpstr>
      <vt:lpstr>PowerPoint prezentacija</vt:lpstr>
      <vt:lpstr>5. OBJEKTI IZ ILUSTRACIJA      U SVAKODNEVNOJ VRTIĆKOJ UPOTREBI</vt:lpstr>
      <vt:lpstr>PowerPoint prezentacija</vt:lpstr>
      <vt:lpstr>PowerPoint prezentacija</vt:lpstr>
      <vt:lpstr>PowerPoint prezentacija</vt:lpstr>
      <vt:lpstr>PowerPoint prezentacija</vt:lpstr>
      <vt:lpstr>Literatura: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Danijela</dc:creator>
  <cp:lastModifiedBy>Iva Šalamon</cp:lastModifiedBy>
  <cp:revision>23</cp:revision>
  <dcterms:created xsi:type="dcterms:W3CDTF">2022-01-16T20:22:45Z</dcterms:created>
  <dcterms:modified xsi:type="dcterms:W3CDTF">2022-02-09T11:29:55Z</dcterms:modified>
</cp:coreProperties>
</file>