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1" r:id="rId4"/>
    <p:sldId id="260" r:id="rId5"/>
    <p:sldId id="262" r:id="rId6"/>
    <p:sldId id="280" r:id="rId7"/>
    <p:sldId id="263" r:id="rId8"/>
    <p:sldId id="265" r:id="rId9"/>
    <p:sldId id="279" r:id="rId10"/>
    <p:sldId id="282" r:id="rId11"/>
    <p:sldId id="283" r:id="rId12"/>
    <p:sldId id="259" r:id="rId13"/>
    <p:sldId id="278" r:id="rId14"/>
    <p:sldId id="264" r:id="rId15"/>
    <p:sldId id="270" r:id="rId16"/>
    <p:sldId id="266" r:id="rId17"/>
    <p:sldId id="268" r:id="rId18"/>
    <p:sldId id="267" r:id="rId19"/>
    <p:sldId id="269" r:id="rId20"/>
    <p:sldId id="271" r:id="rId21"/>
    <p:sldId id="273" r:id="rId22"/>
    <p:sldId id="272" r:id="rId23"/>
    <p:sldId id="274" r:id="rId24"/>
    <p:sldId id="275" r:id="rId25"/>
    <p:sldId id="277" r:id="rId26"/>
    <p:sldId id="276" r:id="rId27"/>
    <p:sldId id="285" r:id="rId28"/>
    <p:sldId id="286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jela" initials="D" lastIdx="1" clrIdx="0">
    <p:extLst>
      <p:ext uri="{19B8F6BF-5375-455C-9EA6-DF929625EA0E}">
        <p15:presenceInfo xmlns:p15="http://schemas.microsoft.com/office/powerpoint/2012/main" userId="Danij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751"/>
    <a:srgbClr val="F8FB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841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02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37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763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81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482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53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97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042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803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202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6399B-1E98-44D3-83A5-DF8EF1A8A02E}" type="datetimeFigureOut">
              <a:rPr lang="en-GB" smtClean="0"/>
              <a:t>15/02/2022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4422B-24D0-4568-B88B-E43C1C1326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795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hyperlink" Target="http://deskkultura.hr/" TargetMode="External"/><Relationship Id="rId3" Type="http://schemas.microsoft.com/office/2007/relationships/hdphoto" Target="../media/hdphoto1.wdp"/><Relationship Id="rId7" Type="http://schemas.openxmlformats.org/officeDocument/2006/relationships/hyperlink" Target="https://www.sodobnost.com/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hyperlink" Target="https://nasamalaknjiznica.hr/" TargetMode="External"/><Relationship Id="rId5" Type="http://schemas.openxmlformats.org/officeDocument/2006/relationships/hyperlink" Target="https://www.ibis-grafika.hr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://paikejapilv.ee/" TargetMode="Externa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microsoft.com/office/2007/relationships/hdphoto" Target="../media/hdphoto8.wdp"/><Relationship Id="rId5" Type="http://schemas.openxmlformats.org/officeDocument/2006/relationships/image" Target="../media/image2.png"/><Relationship Id="rId10" Type="http://schemas.openxmlformats.org/officeDocument/2006/relationships/image" Target="../media/image28.png"/><Relationship Id="rId4" Type="http://schemas.microsoft.com/office/2007/relationships/hdphoto" Target="../media/hdphoto6.wdp"/><Relationship Id="rId9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microsoft.com/office/2007/relationships/hdphoto" Target="../media/hdphoto10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9.wdp"/><Relationship Id="rId4" Type="http://schemas.openxmlformats.org/officeDocument/2006/relationships/image" Target="../media/image40.png"/><Relationship Id="rId9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microsoft.com/office/2007/relationships/hdphoto" Target="../media/hdphoto1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microsoft.com/office/2007/relationships/hdphoto" Target="../media/hdphoto15.wdp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7.wdp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19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microsoft.com/office/2007/relationships/hdphoto" Target="../media/hdphoto18.wdp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eforum.ch/sysModules/obxLeseforum/Artikel/464/2012_1_Kuemmerling.pdf" TargetMode="External"/><Relationship Id="rId2" Type="http://schemas.openxmlformats.org/officeDocument/2006/relationships/hyperlink" Target="https://hrcak.srce.hr/151350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btEWAOW10U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C6DD2-10BC-430C-89AE-D8092AEDE0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r="3722"/>
          <a:stretch/>
        </p:blipFill>
        <p:spPr>
          <a:xfrm>
            <a:off x="2304290" y="0"/>
            <a:ext cx="6648567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C809BD-DB74-4DF9-B8B0-07D9F9C9A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15" name="Picture 2" descr="Ibis grafika">
            <a:hlinkClick r:id="rId5"/>
            <a:extLst>
              <a:ext uri="{FF2B5EF4-FFF2-40B4-BE49-F238E27FC236}">
                <a16:creationId xmlns:a16="http://schemas.microsoft.com/office/drawing/2014/main" id="{72C5C07E-7B43-4143-B441-0956DEEB63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54313" y="0"/>
            <a:ext cx="1080655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7"/>
            <a:extLst>
              <a:ext uri="{FF2B5EF4-FFF2-40B4-BE49-F238E27FC236}">
                <a16:creationId xmlns:a16="http://schemas.microsoft.com/office/drawing/2014/main" id="{7FBF94F8-75BC-40F8-8592-5D1EC9018B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313" y="1819863"/>
            <a:ext cx="1353338" cy="249082"/>
          </a:xfrm>
          <a:prstGeom prst="rect">
            <a:avLst/>
          </a:prstGeom>
        </p:spPr>
      </p:pic>
      <p:pic>
        <p:nvPicPr>
          <p:cNvPr id="17" name="Picture 16">
            <a:hlinkClick r:id="rId9"/>
            <a:extLst>
              <a:ext uri="{FF2B5EF4-FFF2-40B4-BE49-F238E27FC236}">
                <a16:creationId xmlns:a16="http://schemas.microsoft.com/office/drawing/2014/main" id="{8E5DCB56-192D-4B95-93C6-9BDDA2FEC0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54313" y="2808153"/>
            <a:ext cx="1337686" cy="292856"/>
          </a:xfrm>
          <a:prstGeom prst="rect">
            <a:avLst/>
          </a:prstGeom>
        </p:spPr>
      </p:pic>
      <p:pic>
        <p:nvPicPr>
          <p:cNvPr id="18" name="Picture 2" descr="NAŠA MALA KNJIŽNICA 2019./2020. - Ibis grafika">
            <a:hlinkClick r:id="rId11"/>
            <a:extLst>
              <a:ext uri="{FF2B5EF4-FFF2-40B4-BE49-F238E27FC236}">
                <a16:creationId xmlns:a16="http://schemas.microsoft.com/office/drawing/2014/main" id="{003E8BA6-6E7E-4172-8D2C-5CC5A2E41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313" y="3840217"/>
            <a:ext cx="1337686" cy="116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hlinkClick r:id="rId13"/>
            <a:extLst>
              <a:ext uri="{FF2B5EF4-FFF2-40B4-BE49-F238E27FC236}">
                <a16:creationId xmlns:a16="http://schemas.microsoft.com/office/drawing/2014/main" id="{0E499B3F-88B6-4E7F-9B11-D36AACEBCC3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4106"/>
          <a:stretch/>
        </p:blipFill>
        <p:spPr>
          <a:xfrm>
            <a:off x="10335491" y="6458974"/>
            <a:ext cx="1872160" cy="39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0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2D4007-DE2B-4AF9-B64B-1403D415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7651" y="431735"/>
            <a:ext cx="6114471" cy="59945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Apstraktne slikovnice?</a:t>
            </a:r>
          </a:p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O objektima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Mjesec i ja: priča, igra ili san?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Tekstualni aspekt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Naglašene i nepoznate riječi</a:t>
            </a:r>
          </a:p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Likovni aspekt</a:t>
            </a:r>
          </a:p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Intermedijalnost</a:t>
            </a: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 slike i teksta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Kreativna knjižica</a:t>
            </a:r>
          </a:p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Aktivnosti</a:t>
            </a:r>
          </a:p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Literatura</a:t>
            </a:r>
          </a:p>
          <a:p>
            <a:pPr marL="457200" indent="-457200" algn="l">
              <a:lnSpc>
                <a:spcPct val="120000"/>
              </a:lnSpc>
              <a:buAutoNum type="arabicPeriod"/>
            </a:pP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Rasprava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7618F3-EB79-477F-B6EC-4E6EE052B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2573C6-7090-47F6-B385-C3C0D9A2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631192"/>
            <a:ext cx="1337687" cy="2226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F4FA83-499C-4AFF-A3EA-655FDEEC9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020699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0BE91F77-0AED-4C85-8EBE-77A75A2CCBAA}"/>
              </a:ext>
            </a:extLst>
          </p:cNvPr>
          <p:cNvSpPr txBox="1">
            <a:spLocks/>
          </p:cNvSpPr>
          <p:nvPr/>
        </p:nvSpPr>
        <p:spPr>
          <a:xfrm>
            <a:off x="1025235" y="161637"/>
            <a:ext cx="2798618" cy="9235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hr-HR" dirty="0"/>
            </a:br>
            <a:r>
              <a:rPr lang="hr-HR" sz="4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SADRŽAJ:</a:t>
            </a:r>
            <a:endParaRPr lang="en-GB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61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5B2FD-4544-4D39-9D43-348D1EFFD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54" y="411307"/>
            <a:ext cx="9866745" cy="1325563"/>
          </a:xfrm>
        </p:spPr>
        <p:txBody>
          <a:bodyPr>
            <a:normAutofit/>
          </a:bodyPr>
          <a:lstStyle/>
          <a:p>
            <a:r>
              <a:rPr lang="hr-HR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1. Apstraktne slikovnice?</a:t>
            </a:r>
            <a:endParaRPr lang="en-GB" sz="3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3E349-8AF5-4E65-9EFB-8BB050D89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054" y="2124508"/>
            <a:ext cx="9866745" cy="4322185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	</a:t>
            </a:r>
            <a:r>
              <a:rPr lang="hr-HR" sz="24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abstractio (lat.) – izvlačenje, izdvajanje</a:t>
            </a:r>
            <a:endParaRPr lang="hr-HR" sz="2400" i="1" dirty="0">
              <a:solidFill>
                <a:schemeClr val="accent4">
                  <a:lumMod val="40000"/>
                  <a:lumOff val="6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hr-HR" sz="2000" dirty="0"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latin typeface="+mj-lt"/>
              </a:rPr>
              <a:t>U FILOZOFIJI: misaoni</a:t>
            </a:r>
            <a:r>
              <a:rPr lang="en-GB" sz="2200" dirty="0">
                <a:latin typeface="+mj-lt"/>
              </a:rPr>
              <a:t> </a:t>
            </a:r>
            <a:r>
              <a:rPr lang="hr-HR" sz="2200" dirty="0">
                <a:latin typeface="+mj-lt"/>
              </a:rPr>
              <a:t>proces</a:t>
            </a:r>
            <a:r>
              <a:rPr lang="en-GB" sz="2200" dirty="0">
                <a:latin typeface="+mj-lt"/>
              </a:rPr>
              <a:t> </a:t>
            </a:r>
            <a:r>
              <a:rPr lang="hr-HR" sz="2200" dirty="0">
                <a:latin typeface="+mj-lt"/>
              </a:rPr>
              <a:t>kojim</a:t>
            </a:r>
            <a:r>
              <a:rPr lang="en-GB" sz="2200" dirty="0">
                <a:latin typeface="+mj-lt"/>
              </a:rPr>
              <a:t> se iz neke cjeline izoliraju pojedini elementi radi njihova promatranja</a:t>
            </a:r>
            <a:endParaRPr lang="hr-HR" sz="2200" dirty="0">
              <a:latin typeface="+mj-lt"/>
            </a:endParaRPr>
          </a:p>
          <a:p>
            <a:pPr marL="0" indent="0">
              <a:buNone/>
            </a:pPr>
            <a:endParaRPr lang="hr-HR" sz="2200" dirty="0"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latin typeface="+mj-lt"/>
              </a:rPr>
              <a:t>U UMJETNOSTI: tijek </a:t>
            </a:r>
            <a:r>
              <a:rPr lang="pl-PL" sz="2200" dirty="0">
                <a:latin typeface="+mj-lt"/>
              </a:rPr>
              <a:t>analize i reprezentacije plastičnih elemenata kompozicije</a:t>
            </a:r>
            <a:endParaRPr lang="hr-HR" sz="2200" dirty="0">
              <a:latin typeface="+mj-lt"/>
            </a:endParaRPr>
          </a:p>
          <a:p>
            <a:pPr marL="0" indent="0">
              <a:buNone/>
            </a:pPr>
            <a:endParaRPr lang="hr-HR" sz="2200" dirty="0"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latin typeface="+mj-lt"/>
              </a:rPr>
              <a:t>U SVAKODNEVICI: </a:t>
            </a:r>
            <a:r>
              <a:rPr lang="en-GB" sz="2200" dirty="0">
                <a:latin typeface="+mj-lt"/>
              </a:rPr>
              <a:t>izraz za neko mišljenje koje se suviše udaljilo od općeg iskustva ili konkretnoga životnog problema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559FF-3022-408A-993F-352E626E3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3F3A1A-AE0C-47EE-BEE0-B2BC36C06E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18"/>
          <a:stretch/>
        </p:blipFill>
        <p:spPr>
          <a:xfrm>
            <a:off x="11104985" y="5190837"/>
            <a:ext cx="1087016" cy="166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3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AA351-9BEB-4AC2-BA60-6C8B92537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78236" cy="1325563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1. Apstraktne slikovnice?</a:t>
            </a:r>
            <a:endParaRPr lang="en-GB"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58792-87D7-4279-A1B5-DC6B44661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6" y="1440873"/>
            <a:ext cx="9938328" cy="47360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sz="2200" dirty="0">
              <a:solidFill>
                <a:schemeClr val="accent4">
                  <a:lumMod val="20000"/>
                  <a:lumOff val="8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rPr>
              <a:t>Apstraktni stil pripisuje se najčešće </a:t>
            </a:r>
            <a:r>
              <a:rPr lang="hr-HR" sz="2200" b="1" dirty="0">
                <a:solidFill>
                  <a:srgbClr val="FFC000"/>
                </a:solidFill>
                <a:latin typeface="+mj-lt"/>
              </a:rPr>
              <a:t>estetskom doživljaju</a:t>
            </a:r>
            <a:r>
              <a:rPr lang="hr-HR" sz="2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rPr>
              <a:t>čitatelja i načinu iznošenja tematike.</a:t>
            </a:r>
          </a:p>
          <a:p>
            <a:pPr marL="0" indent="0">
              <a:buNone/>
            </a:pPr>
            <a:endParaRPr lang="hr-HR" sz="2200" dirty="0">
              <a:solidFill>
                <a:schemeClr val="accent4">
                  <a:lumMod val="20000"/>
                  <a:lumOff val="8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rPr>
              <a:t>Apstraktne  slikovnice često </a:t>
            </a:r>
            <a:r>
              <a:rPr lang="hr-HR" sz="2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nemaju razgranatu radnju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rPr>
              <a:t>, već se odnose na </a:t>
            </a:r>
            <a:r>
              <a:rPr lang="hr-HR" sz="2200" b="1" dirty="0">
                <a:solidFill>
                  <a:srgbClr val="92D050"/>
                </a:solidFill>
                <a:latin typeface="+mj-lt"/>
              </a:rPr>
              <a:t>misao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rPr>
              <a:t> koja je često rezultat mašte, nonsensa ili same apstrakcije. </a:t>
            </a:r>
          </a:p>
          <a:p>
            <a:pPr marL="0" indent="0">
              <a:buNone/>
            </a:pPr>
            <a:endParaRPr lang="hr-HR" sz="2200" dirty="0">
              <a:solidFill>
                <a:schemeClr val="accent4">
                  <a:lumMod val="40000"/>
                  <a:lumOff val="6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rPr>
              <a:t>Unatoč ili upravo zbog apstraktne tematike, postiže se r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avnoteža</a:t>
            </a:r>
            <a:r>
              <a:rPr lang="en-GB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 između 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sadržaja</a:t>
            </a:r>
            <a:r>
              <a:rPr lang="en-GB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 i 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forme </a:t>
            </a:r>
            <a:r>
              <a:rPr lang="en-GB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ilustracije</a:t>
            </a: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. </a:t>
            </a:r>
            <a:endParaRPr lang="hr-HR" sz="2200" dirty="0">
              <a:solidFill>
                <a:schemeClr val="accent4">
                  <a:lumMod val="20000"/>
                  <a:lumOff val="8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hr-HR" sz="22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+mj-lt"/>
              </a:rPr>
              <a:t>Apstraktna ilustracija često nastaje kombinacijom različitih likovnih i grafičkih tehnika te i sama ulazi u kategoriju apstraktnog.</a:t>
            </a:r>
            <a:endParaRPr lang="hr-HR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A2256-AD5D-40C8-88A7-8D1689EA2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81C31B-22B8-4FA8-9E93-40F9AF24F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846477"/>
            <a:ext cx="1337688" cy="201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9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8510081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+mj-lt"/>
              </a:rPr>
              <a:t>NAJVAŽNIJE ODREDNICE APSTRAKTNE SLIKOVNICE</a:t>
            </a:r>
          </a:p>
          <a:p>
            <a:pPr marL="0" indent="0">
              <a:buNone/>
            </a:pPr>
            <a:r>
              <a:rPr lang="hr-HR" sz="16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Prema </a:t>
            </a:r>
            <a:r>
              <a:rPr lang="en-GB" sz="16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Ommundsen</a:t>
            </a:r>
            <a:r>
              <a:rPr lang="en-GB" sz="16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,</a:t>
            </a:r>
            <a:r>
              <a:rPr lang="hr-HR" sz="16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GB" sz="16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Haaland</a:t>
            </a:r>
            <a:r>
              <a:rPr lang="en-GB" sz="16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, </a:t>
            </a:r>
            <a:r>
              <a:rPr lang="en-GB" sz="16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Kümmerling-Meibauer</a:t>
            </a:r>
            <a:r>
              <a:rPr lang="hr-HR" sz="16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 (2021)</a:t>
            </a:r>
            <a:endParaRPr lang="en-GB" sz="1600" i="1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hr-HR" dirty="0">
              <a:latin typeface="+mj-lt"/>
            </a:endParaRP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jedan nositelj radnje koji je po definiciji apstraktan (npr. tišina,  	vjetar, mjesec, sunce, svemir, emocija)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potpuna odsutnost ili mali broj popratnih likova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radnja se temelji na doživljaju čitatelja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radnja se provodi ilustracijama, a ne tekstom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hr-HR" sz="2400" dirty="0"/>
          </a:p>
          <a:p>
            <a:pPr marL="457200" lvl="1" indent="0">
              <a:lnSpc>
                <a:spcPct val="150000"/>
              </a:lnSpc>
              <a:buNone/>
            </a:pPr>
            <a:endParaRPr lang="en-GB" sz="3600" dirty="0">
              <a:effectLst/>
              <a:latin typeface="+mj-lt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endParaRPr lang="hr-HR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6C8E1F-C19C-495B-8863-A7EAAAC92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DD6CD4-15A3-474C-8921-E5B47401B1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56"/>
          <a:stretch/>
        </p:blipFill>
        <p:spPr>
          <a:xfrm>
            <a:off x="10854313" y="4978400"/>
            <a:ext cx="1337687" cy="187959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56BA37F-0F4D-472D-AF4B-825A42416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149436" cy="1325563"/>
          </a:xfrm>
        </p:spPr>
        <p:txBody>
          <a:bodyPr>
            <a:normAutofit/>
          </a:bodyPr>
          <a:lstStyle/>
          <a:p>
            <a:r>
              <a:rPr lang="hr-HR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1. Apstraktne slikovnice?			</a:t>
            </a:r>
            <a:endParaRPr lang="en-GB"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88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EC94C-8931-46F3-BFF0-525864B642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2" r="50000" b="60928"/>
          <a:stretch/>
        </p:blipFill>
        <p:spPr>
          <a:xfrm>
            <a:off x="1035996" y="318083"/>
            <a:ext cx="2579906" cy="2574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8082E6-D310-470D-A4D4-94B3CAE6B2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2" t="39481" b="21302"/>
          <a:stretch/>
        </p:blipFill>
        <p:spPr>
          <a:xfrm>
            <a:off x="1035995" y="3615740"/>
            <a:ext cx="2767479" cy="2772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1D29BD-9E72-4463-ADC8-971B109C5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74" y="318083"/>
            <a:ext cx="2787740" cy="25748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3B0C34-00CA-4E20-A73B-97E662DFB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34" y="3615740"/>
            <a:ext cx="2097110" cy="2775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97AFDF-5E0D-48B0-ABD7-9AB72A86A3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96" y="318082"/>
            <a:ext cx="2513259" cy="25748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083B17-0F23-41ED-B2BC-CE3739E591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"/>
          <a:stretch/>
        </p:blipFill>
        <p:spPr>
          <a:xfrm>
            <a:off x="8444783" y="3304365"/>
            <a:ext cx="2648272" cy="308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60256"/>
            <a:ext cx="9628762" cy="4614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+mj-lt"/>
              </a:rPr>
              <a:t>U apstraktnoj slikovnici, OBJEKT je temelj organizacije ostalih objekata u ilustraciji:</a:t>
            </a:r>
          </a:p>
          <a:p>
            <a:pPr marL="0" indent="0">
              <a:buNone/>
            </a:pPr>
            <a:endParaRPr lang="hr-HR" dirty="0">
              <a:latin typeface="+mj-lt"/>
            </a:endParaRP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kada je u pozadini, objekti koji ga zaklanjaju su manji/uži/manje intenzivnih boja ili linija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kada preuzima ulogu „pripovijedanja”, tada je pozicioniran tako da je uvijek lako uočljiv, iako se ne ističe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kada je u središtu radnje, veličinom i bojom zaklanja ostale objekte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E00DD0-64EB-432D-98A7-78355409A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A3C5B-2D3D-4097-839B-B1E6004E8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496456"/>
            <a:ext cx="1337687" cy="136154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E814EF-6BBA-4FC8-881F-6AF89E62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69221" cy="1325563"/>
          </a:xfrm>
        </p:spPr>
        <p:txBody>
          <a:bodyPr>
            <a:normAutofit/>
          </a:bodyPr>
          <a:lstStyle/>
          <a:p>
            <a:r>
              <a:rPr lang="hr-HR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O objektima</a:t>
            </a:r>
            <a:endParaRPr lang="en-GB" sz="3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81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5618A8-5587-43B6-8A58-FA179E303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43B18E-88FF-4546-ACC2-2D7629ED7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18"/>
          <a:stretch/>
        </p:blipFill>
        <p:spPr>
          <a:xfrm>
            <a:off x="10854313" y="4806381"/>
            <a:ext cx="1337687" cy="2051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6855E-BE43-46A1-9A8D-D3129F564E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b="1092"/>
          <a:stretch/>
        </p:blipFill>
        <p:spPr>
          <a:xfrm>
            <a:off x="2188723" y="209739"/>
            <a:ext cx="7409235" cy="64385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967E794-04BD-440A-995B-771CA1A99222}"/>
              </a:ext>
            </a:extLst>
          </p:cNvPr>
          <p:cNvSpPr txBox="1">
            <a:spLocks/>
          </p:cNvSpPr>
          <p:nvPr/>
        </p:nvSpPr>
        <p:spPr>
          <a:xfrm>
            <a:off x="4145605" y="4324283"/>
            <a:ext cx="5698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5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…priča, igra ili san?</a:t>
            </a:r>
            <a:endParaRPr lang="en-GB" sz="54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93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25" y="2144339"/>
            <a:ext cx="4381872" cy="28663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>
                <a:latin typeface="+mj-lt"/>
              </a:rPr>
              <a:t>Kada je u pozadini, objekti koji ga zaklanjaju su manji/uži/manje intenzivnih boja ili linija.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E00DD0-64EB-432D-98A7-78355409A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A3C5B-2D3D-4097-839B-B1E6004E8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496456"/>
            <a:ext cx="1337687" cy="136154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E814EF-6BBA-4FC8-881F-6AF89E62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72319" cy="1779214"/>
          </a:xfrm>
        </p:spPr>
        <p:txBody>
          <a:bodyPr>
            <a:normAutofit/>
          </a:bodyPr>
          <a:lstStyle/>
          <a:p>
            <a: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O objektima</a:t>
            </a:r>
            <a:b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MJESEC I JA</a:t>
            </a:r>
            <a:endParaRPr lang="en-GB" sz="28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3FF7A7-3620-48F6-892E-3FB18B6098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1758"/>
          <a:stretch/>
        </p:blipFill>
        <p:spPr>
          <a:xfrm>
            <a:off x="4894148" y="729903"/>
            <a:ext cx="5662862" cy="569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92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61426" cy="3310579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Kada preuzima ulogu „pripovijedanja”, tada je pozicioniran tako da je uvijek lako uočljiv, iako se ne ističe.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E00DD0-64EB-432D-98A7-78355409A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A3C5B-2D3D-4097-839B-B1E6004E8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496456"/>
            <a:ext cx="1337687" cy="136154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E814EF-6BBA-4FC8-881F-6AF89E62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477655" cy="779463"/>
          </a:xfrm>
        </p:spPr>
        <p:txBody>
          <a:bodyPr>
            <a:normAutofit/>
          </a:bodyPr>
          <a:lstStyle/>
          <a:p>
            <a: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O objektima</a:t>
            </a:r>
            <a:endParaRPr lang="en-GB" sz="28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99A06E-3402-47C6-87D8-B08732911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222" y="779463"/>
            <a:ext cx="4952850" cy="549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4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41970" cy="2921473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Kada je u središtu radnje, veličinom i bojom zaklanja ostale objekte.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E00DD0-64EB-432D-98A7-78355409A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A3C5B-2D3D-4097-839B-B1E6004E8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496456"/>
            <a:ext cx="1337687" cy="136154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E814EF-6BBA-4FC8-881F-6AF89E62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477655" cy="779463"/>
          </a:xfrm>
        </p:spPr>
        <p:txBody>
          <a:bodyPr>
            <a:normAutofit/>
          </a:bodyPr>
          <a:lstStyle/>
          <a:p>
            <a: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O objektima</a:t>
            </a:r>
            <a:endParaRPr lang="en-GB" sz="28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5F9D8A-1186-42A9-A56E-AAF6E325C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9594" y="1144588"/>
            <a:ext cx="5888387" cy="500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16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434C5-2109-47D8-9601-980CE8358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163" y="1019340"/>
            <a:ext cx="1792981" cy="779464"/>
          </a:xfrm>
        </p:spPr>
        <p:txBody>
          <a:bodyPr>
            <a:normAutofit/>
          </a:bodyPr>
          <a:lstStyle/>
          <a:p>
            <a:r>
              <a:rPr lang="hr-HR" sz="3600" dirty="0"/>
              <a:t>STVARNI</a:t>
            </a:r>
            <a:endParaRPr lang="en-GB" sz="3600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BC04C05D-40FC-4245-8817-021619B950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2890" r="20831"/>
          <a:stretch/>
        </p:blipFill>
        <p:spPr>
          <a:xfrm>
            <a:off x="450526" y="1955317"/>
            <a:ext cx="1864759" cy="430694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F257571-ED08-4DF6-B904-05A56124D6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663" y="1925095"/>
            <a:ext cx="1885228" cy="179908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99784A-C33E-42EA-A983-B15550765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6F1413-0CCD-4659-9CB8-24102D2FB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4312" y="4628522"/>
            <a:ext cx="1337687" cy="222947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939C2B2-01F5-479E-8863-CA13CB327CC8}"/>
              </a:ext>
            </a:extLst>
          </p:cNvPr>
          <p:cNvSpPr txBox="1">
            <a:spLocks/>
          </p:cNvSpPr>
          <p:nvPr/>
        </p:nvSpPr>
        <p:spPr>
          <a:xfrm>
            <a:off x="7734852" y="932498"/>
            <a:ext cx="3027160" cy="99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600" dirty="0"/>
              <a:t>APSTRAKTNI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9FFF82-29E3-44A5-87DB-65F18F0AB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663" y="4230642"/>
            <a:ext cx="1935353" cy="20316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F7427B-684E-4BA9-A970-45531ACF0B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1622" y="1925095"/>
            <a:ext cx="1799083" cy="17990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F3D391-CA5F-4348-8021-3137868F3F5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8534" r="6962"/>
          <a:stretch/>
        </p:blipFill>
        <p:spPr>
          <a:xfrm>
            <a:off x="8431622" y="4217697"/>
            <a:ext cx="2302617" cy="2044559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F630BEC-D6B7-482E-B943-03389570B0F1}"/>
              </a:ext>
            </a:extLst>
          </p:cNvPr>
          <p:cNvSpPr txBox="1">
            <a:spLocks/>
          </p:cNvSpPr>
          <p:nvPr/>
        </p:nvSpPr>
        <p:spPr>
          <a:xfrm>
            <a:off x="5555309" y="1763590"/>
            <a:ext cx="5284967" cy="4772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0CCC25E-F387-43B0-8565-F4D09AB1F5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5922" y="1925094"/>
            <a:ext cx="1864758" cy="18980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B48429-FB3B-43F9-8212-BD961732F4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5922" y="3988559"/>
            <a:ext cx="1864759" cy="2273697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E09C5549-EA9C-46CB-B67F-0F690CF33E42}"/>
              </a:ext>
            </a:extLst>
          </p:cNvPr>
          <p:cNvSpPr txBox="1">
            <a:spLocks/>
          </p:cNvSpPr>
          <p:nvPr/>
        </p:nvSpPr>
        <p:spPr>
          <a:xfrm>
            <a:off x="288508" y="464159"/>
            <a:ext cx="2477655" cy="7794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O objektima</a:t>
            </a:r>
            <a:endParaRPr lang="en-GB" sz="28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5" name="Content Placeholder 19">
            <a:extLst>
              <a:ext uri="{FF2B5EF4-FFF2-40B4-BE49-F238E27FC236}">
                <a16:creationId xmlns:a16="http://schemas.microsoft.com/office/drawing/2014/main" id="{362EDD8C-7A01-41AA-969E-C9129569A7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90" r="20831"/>
          <a:stretch/>
        </p:blipFill>
        <p:spPr>
          <a:xfrm>
            <a:off x="479709" y="1955317"/>
            <a:ext cx="1864759" cy="43069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2F5A17-414C-41E8-A05E-8C784DC868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5105" y="1925094"/>
            <a:ext cx="1864758" cy="18980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E80EDA-8061-4925-83AE-59F9E99610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5105" y="3988559"/>
            <a:ext cx="1864759" cy="2273697"/>
          </a:xfrm>
          <a:prstGeom prst="rect">
            <a:avLst/>
          </a:prstGeom>
        </p:spPr>
      </p:pic>
      <p:pic>
        <p:nvPicPr>
          <p:cNvPr id="28" name="Content Placeholder 10">
            <a:extLst>
              <a:ext uri="{FF2B5EF4-FFF2-40B4-BE49-F238E27FC236}">
                <a16:creationId xmlns:a16="http://schemas.microsoft.com/office/drawing/2014/main" id="{CED1992C-D317-4790-A4BD-1BDFB2F55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3577" y="1917330"/>
            <a:ext cx="1885228" cy="17990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AB0BADE-CA68-452F-BC1C-703EB1147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66536" y="1917330"/>
            <a:ext cx="1799083" cy="179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9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434C5-2109-47D8-9601-980CE8358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918" y="1136582"/>
            <a:ext cx="1893504" cy="502104"/>
          </a:xfrm>
        </p:spPr>
        <p:txBody>
          <a:bodyPr>
            <a:noAutofit/>
          </a:bodyPr>
          <a:lstStyle/>
          <a:p>
            <a:r>
              <a:rPr lang="hr-HR" sz="3200" dirty="0"/>
              <a:t>STVARAN?</a:t>
            </a:r>
            <a:endParaRPr lang="en-GB" sz="320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3893E47-7038-4B20-9551-7A7EBDF6BD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79767" y="3481244"/>
            <a:ext cx="5294194" cy="58449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99784A-C33E-42EA-A983-B15550765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6F1413-0CCD-4659-9CB8-24102D2FB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4312" y="4628522"/>
            <a:ext cx="1337687" cy="222947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939C2B2-01F5-479E-8863-CA13CB327CC8}"/>
              </a:ext>
            </a:extLst>
          </p:cNvPr>
          <p:cNvSpPr txBox="1">
            <a:spLocks/>
          </p:cNvSpPr>
          <p:nvPr/>
        </p:nvSpPr>
        <p:spPr>
          <a:xfrm>
            <a:off x="5808948" y="1031132"/>
            <a:ext cx="2508201" cy="653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/>
              <a:t>APSTRAKTAN?</a:t>
            </a:r>
            <a:endParaRPr lang="en-GB" sz="32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8F1A46-1E71-4258-B07E-B5590078723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4223327" cy="578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3. Tekstualni aspekt</a:t>
            </a:r>
            <a:endParaRPr lang="en-GB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11B56CC-4AA0-4631-9578-3BB93A77E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9727" y="2404042"/>
            <a:ext cx="5118575" cy="9683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A34D5B-A56E-4466-8E41-99CAA0BA4E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70"/>
          <a:stretch/>
        </p:blipFill>
        <p:spPr>
          <a:xfrm>
            <a:off x="157899" y="3003597"/>
            <a:ext cx="4041516" cy="14300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0BD5FD7-C489-405A-821D-BC02E7795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235956"/>
            <a:ext cx="4645617" cy="1193846"/>
          </a:xfrm>
          <a:prstGeom prst="rect">
            <a:avLst/>
          </a:prstGeom>
        </p:spPr>
      </p:pic>
      <p:pic>
        <p:nvPicPr>
          <p:cNvPr id="21" name="Content Placeholder 6">
            <a:extLst>
              <a:ext uri="{FF2B5EF4-FFF2-40B4-BE49-F238E27FC236}">
                <a16:creationId xmlns:a16="http://schemas.microsoft.com/office/drawing/2014/main" id="{5A23E037-1C5A-4571-9641-7ABB2392DF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7639" y="2005270"/>
            <a:ext cx="3089222" cy="5021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753BA80-0C9F-4A7B-B499-7B1A9855F0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0721" y="1918282"/>
            <a:ext cx="4493245" cy="5358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BF99464-A203-424D-B762-96DF6A6E95C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048" t="4785" r="8128" b="25058"/>
          <a:stretch/>
        </p:blipFill>
        <p:spPr>
          <a:xfrm>
            <a:off x="1325460" y="5081594"/>
            <a:ext cx="4987791" cy="127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4E4D-81D7-4D93-9D21-50F193C0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613187" cy="987020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3. Tekstualni aspekt</a:t>
            </a:r>
            <a:endParaRPr lang="en-GB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353"/>
            <a:ext cx="9735765" cy="3339762"/>
          </a:xfrm>
        </p:spPr>
        <p:txBody>
          <a:bodyPr>
            <a:normAutofit/>
          </a:bodyPr>
          <a:lstStyle/>
          <a:p>
            <a:r>
              <a:rPr lang="hr-HR" dirty="0">
                <a:latin typeface="+mj-lt"/>
              </a:rPr>
              <a:t>Istaknuti izrazi, promjene u fontu i boji</a:t>
            </a:r>
          </a:p>
          <a:p>
            <a:r>
              <a:rPr lang="hr-HR" dirty="0">
                <a:latin typeface="+mj-lt"/>
              </a:rPr>
              <a:t>Nepoznate riječi</a:t>
            </a:r>
          </a:p>
          <a:p>
            <a:r>
              <a:rPr lang="hr-HR" dirty="0">
                <a:latin typeface="+mj-lt"/>
              </a:rPr>
              <a:t>Tekst koji se može odnositi i na stvarnost i na apstraktnost istovremeno</a:t>
            </a:r>
          </a:p>
          <a:p>
            <a:endParaRPr lang="hr-HR" dirty="0">
              <a:latin typeface="+mj-lt"/>
            </a:endParaRPr>
          </a:p>
          <a:p>
            <a:pPr marL="0" indent="0">
              <a:buNone/>
            </a:pPr>
            <a:r>
              <a:rPr lang="hr-HR" sz="24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vragolan, smije, ulovi, zvijezde, jedna, dvije, tri, pospan, gdje si?, </a:t>
            </a:r>
            <a:r>
              <a:rPr lang="hr-HR" sz="24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psssst</a:t>
            </a:r>
            <a:r>
              <a:rPr lang="hr-HR" sz="24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!, fenjer, pospanče, putnice, potpuno, čuva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446EEC-D382-41A3-B4E8-60A9D3D31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9C4F1F-24C1-4486-9A19-BADB47ED4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631190"/>
            <a:ext cx="1337688" cy="2226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61DFC2-ACD0-4811-A327-5953AF73AF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8" t="5116" r="4493"/>
          <a:stretch/>
        </p:blipFill>
        <p:spPr>
          <a:xfrm>
            <a:off x="1332689" y="5264169"/>
            <a:ext cx="4430296" cy="1112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63E694-E75E-4E22-9368-2BAB1D336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699" y="5262214"/>
            <a:ext cx="4199898" cy="107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0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4E4D-81D7-4D93-9D21-50F193C0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43919" cy="1325563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4. Likovni aspekt</a:t>
            </a:r>
            <a:endParaRPr lang="en-GB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7155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dirty="0"/>
              <a:t>Zastupljenost nekoliko likovnih elemenata:</a:t>
            </a:r>
          </a:p>
          <a:p>
            <a:pPr marL="0" indent="0">
              <a:buNone/>
            </a:pPr>
            <a:endParaRPr lang="hr-HR" dirty="0"/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2 stalna objekta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Linije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točke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teksture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postojanost boja</a:t>
            </a:r>
          </a:p>
          <a:p>
            <a:pPr lvl="1">
              <a:lnSpc>
                <a:spcPct val="150000"/>
              </a:lnSpc>
            </a:pPr>
            <a:r>
              <a:rPr lang="hr-HR" dirty="0">
                <a:latin typeface="+mj-lt"/>
              </a:rPr>
              <a:t>kombiniranje likovnih tehnika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9F7086-E9DB-41F0-9CE0-0491CDA62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286401"/>
            <a:ext cx="1337687" cy="15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00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0D1605-46F4-40FF-846F-F28AAA352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B12F5-7C34-4876-B493-56ABA5A5C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3512" y="5874327"/>
            <a:ext cx="1338488" cy="9836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5DE335-2E64-41EA-AE0F-74AE68D88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549012" y="53771"/>
            <a:ext cx="2797151" cy="34005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DB0A22-C4E1-4A7C-A6A8-924CA47740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6136" y="413968"/>
            <a:ext cx="2487221" cy="41557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C9410E-20A3-4447-B429-DC52CDBB2D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8555" y="3008821"/>
            <a:ext cx="4648001" cy="343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61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4E4D-81D7-4D93-9D21-50F193C0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27" y="365125"/>
            <a:ext cx="7722140" cy="1055113"/>
          </a:xfrm>
        </p:spPr>
        <p:txBody>
          <a:bodyPr>
            <a:normAutofit/>
          </a:bodyPr>
          <a:lstStyle/>
          <a:p>
            <a:r>
              <a:rPr lang="hr-HR" sz="2800" dirty="0"/>
              <a:t>Kombiniranje likovnih tehnika u stvaranju ilustracija</a:t>
            </a: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EA1C57-62DD-4625-81AE-433CEF5EC4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56"/>
          <a:stretch/>
        </p:blipFill>
        <p:spPr>
          <a:xfrm>
            <a:off x="10854313" y="4978400"/>
            <a:ext cx="1337687" cy="18795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3FED9F-9019-41BA-BD0D-F1DFB61D8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5094" y="1420238"/>
            <a:ext cx="7185093" cy="533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78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4E4D-81D7-4D93-9D21-50F193C0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5. </a:t>
            </a:r>
            <a:r>
              <a:rPr lang="hr-HR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Intermedijalnost</a:t>
            </a:r>
            <a:r>
              <a:rPr lang="hr-HR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slike i teksta</a:t>
            </a:r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2441-6EB9-4388-8D34-AAAF9699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02302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>
                <a:latin typeface="+mj-lt"/>
              </a:rPr>
              <a:t>Specifična situacija u kojoj ilustracija bez popratnog teksta ne iznosi konkretnu radnju, odnosno tekst bez konkretizirane ilustracije ne prikazuje konkretan kontekst radnje.</a:t>
            </a:r>
          </a:p>
          <a:p>
            <a:pPr marL="0" indent="0">
              <a:buNone/>
            </a:pPr>
            <a:endParaRPr lang="hr-HR" dirty="0">
              <a:latin typeface="+mj-lt"/>
            </a:endParaRPr>
          </a:p>
          <a:p>
            <a:pPr marL="0" indent="0">
              <a:buNone/>
            </a:pPr>
            <a:r>
              <a:rPr lang="hr-HR" sz="2400" i="1" dirty="0">
                <a:effectLst/>
                <a:latin typeface="+mj-lt"/>
              </a:rPr>
              <a:t>Narančić Kovač, S., Balić-</a:t>
            </a:r>
            <a:r>
              <a:rPr lang="hr-HR" sz="2400" i="1" dirty="0" err="1">
                <a:effectLst/>
                <a:latin typeface="+mj-lt"/>
              </a:rPr>
              <a:t>Šimrak</a:t>
            </a:r>
            <a:r>
              <a:rPr lang="hr-HR" sz="2400" i="1" dirty="0">
                <a:latin typeface="+mj-lt"/>
              </a:rPr>
              <a:t>, A.: </a:t>
            </a:r>
          </a:p>
          <a:p>
            <a:pPr marL="0" indent="0">
              <a:buNone/>
            </a:pPr>
            <a:r>
              <a:rPr lang="hr-HR" sz="2000" i="1" dirty="0">
                <a:effectLst/>
                <a:latin typeface="+mj-lt"/>
              </a:rPr>
              <a:t>„</a:t>
            </a:r>
            <a:r>
              <a:rPr lang="hr-HR" sz="2000" i="1" dirty="0">
                <a:latin typeface="+mj-lt"/>
              </a:rPr>
              <a:t>U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slikovnici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su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riječi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i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slike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toliko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upućene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jedne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na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druge</a:t>
            </a:r>
            <a:r>
              <a:rPr lang="en-GB" sz="2000" i="1" dirty="0">
                <a:effectLst/>
                <a:latin typeface="+mj-lt"/>
              </a:rPr>
              <a:t> da </a:t>
            </a:r>
            <a:r>
              <a:rPr lang="en-GB" sz="2000" i="1" dirty="0" err="1">
                <a:effectLst/>
                <a:latin typeface="+mj-lt"/>
              </a:rPr>
              <a:t>ih</a:t>
            </a:r>
            <a:r>
              <a:rPr lang="hr-HR" sz="2000" i="1" dirty="0"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nije</a:t>
            </a:r>
            <a:r>
              <a:rPr lang="hr-HR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moguće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razdvojiti</a:t>
            </a:r>
            <a:r>
              <a:rPr lang="en-GB" sz="2000" i="1" dirty="0">
                <a:effectLst/>
                <a:latin typeface="+mj-lt"/>
              </a:rPr>
              <a:t> a da ne ‘</a:t>
            </a:r>
            <a:r>
              <a:rPr lang="en-GB" sz="2000" i="1" dirty="0" err="1">
                <a:effectLst/>
                <a:latin typeface="+mj-lt"/>
              </a:rPr>
              <a:t>razorimo</a:t>
            </a:r>
            <a:r>
              <a:rPr lang="en-GB" sz="2000" i="1" dirty="0">
                <a:effectLst/>
                <a:latin typeface="+mj-lt"/>
              </a:rPr>
              <a:t>’ I</a:t>
            </a:r>
            <a:r>
              <a:rPr lang="hr-HR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samo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djelo</a:t>
            </a:r>
            <a:r>
              <a:rPr lang="en-GB" sz="2000" i="1" dirty="0">
                <a:effectLst/>
                <a:latin typeface="+mj-lt"/>
              </a:rPr>
              <a:t>.</a:t>
            </a:r>
            <a:r>
              <a:rPr lang="hr-HR" sz="2000" i="1" dirty="0">
                <a:effectLst/>
                <a:latin typeface="+mj-lt"/>
              </a:rPr>
              <a:t>”</a:t>
            </a:r>
          </a:p>
          <a:p>
            <a:pPr marL="0" indent="0">
              <a:buNone/>
            </a:pPr>
            <a:r>
              <a:rPr lang="hr-HR" sz="2000" i="1" dirty="0">
                <a:effectLst/>
                <a:latin typeface="+mj-lt"/>
              </a:rPr>
              <a:t>„</a:t>
            </a:r>
            <a:r>
              <a:rPr lang="en-GB" sz="2000" i="1" dirty="0" err="1">
                <a:effectLst/>
                <a:latin typeface="+mj-lt"/>
              </a:rPr>
              <a:t>Intermedijalnost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slike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i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teksta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katkad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postaje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toliko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intenzivna</a:t>
            </a:r>
            <a:r>
              <a:rPr lang="en-GB" sz="2000" i="1" dirty="0">
                <a:effectLst/>
                <a:latin typeface="+mj-lt"/>
              </a:rPr>
              <a:t> da </a:t>
            </a:r>
            <a:r>
              <a:rPr lang="en-GB" sz="2000" i="1" dirty="0" err="1">
                <a:effectLst/>
                <a:latin typeface="+mj-lt"/>
              </a:rPr>
              <a:t>postaju</a:t>
            </a:r>
            <a:r>
              <a:rPr lang="en-GB" sz="2000" i="1" dirty="0">
                <a:effectLst/>
                <a:latin typeface="+mj-lt"/>
              </a:rPr>
              <a:t> </a:t>
            </a:r>
            <a:r>
              <a:rPr lang="en-GB" sz="2000" i="1" dirty="0" err="1">
                <a:effectLst/>
                <a:latin typeface="+mj-lt"/>
              </a:rPr>
              <a:t>nerazdvojni</a:t>
            </a:r>
            <a:r>
              <a:rPr lang="hr-HR" sz="2000" i="1" dirty="0">
                <a:effectLst/>
                <a:latin typeface="+mj-lt"/>
              </a:rPr>
              <a:t> i nedjeljivi.”</a:t>
            </a:r>
            <a:endParaRPr lang="en-GB" sz="2000" i="1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2DC3EA-CF5C-4B07-9E3E-A080E31B3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9162" y="5347855"/>
            <a:ext cx="1352838" cy="151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CA9396-1751-4DF5-8A4C-E89142907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628522"/>
            <a:ext cx="1337687" cy="2229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9FD7E0-E9A9-42C3-9D53-C64F5C04DE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r="5549"/>
          <a:stretch/>
        </p:blipFill>
        <p:spPr>
          <a:xfrm>
            <a:off x="340468" y="561502"/>
            <a:ext cx="10194587" cy="557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2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A80171-A141-40A7-9A7A-1081E40BE5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240"/>
          <a:stretch/>
        </p:blipFill>
        <p:spPr>
          <a:xfrm>
            <a:off x="10854312" y="5762759"/>
            <a:ext cx="1337687" cy="10952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EB6014-CB4D-4170-8A59-4A578C4614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1" r="69681"/>
          <a:stretch/>
        </p:blipFill>
        <p:spPr>
          <a:xfrm>
            <a:off x="661479" y="321061"/>
            <a:ext cx="3307405" cy="6215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AD05F6-C430-4192-947C-006CBF1C96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/>
          <a:stretch/>
        </p:blipFill>
        <p:spPr>
          <a:xfrm>
            <a:off x="3968885" y="321061"/>
            <a:ext cx="6096000" cy="621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71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4E4D-81D7-4D93-9D21-50F193C0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258" y="365126"/>
            <a:ext cx="4580106" cy="928654"/>
          </a:xfrm>
        </p:spPr>
        <p:txBody>
          <a:bodyPr>
            <a:normAutofit/>
          </a:bodyPr>
          <a:lstStyle/>
          <a:p>
            <a:r>
              <a:rPr lang="hr-HR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8. Kreativna knjižica</a:t>
            </a:r>
            <a:endParaRPr lang="en-GB" sz="3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DD442A-188D-4DB7-90A9-3B1BBF0D3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846477"/>
            <a:ext cx="1337688" cy="2011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B5DD41-8CB6-4A3D-9552-2908777497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b="3547"/>
          <a:stretch/>
        </p:blipFill>
        <p:spPr>
          <a:xfrm>
            <a:off x="1711989" y="1293780"/>
            <a:ext cx="7412633" cy="543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33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8875B5-053D-430E-90A6-7ABBAF873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286401"/>
            <a:ext cx="1337687" cy="1571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B7DFF5-17A9-45B8-9BF3-034276219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7090" y="599097"/>
            <a:ext cx="7624186" cy="2557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0CC12D-FBA8-47A9-ADD3-B20AA6D64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184" y="3429000"/>
            <a:ext cx="9263671" cy="305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360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EC5419-D10D-4101-AA26-FFA586984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9162" y="5347855"/>
            <a:ext cx="1352838" cy="15101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79ADF7-F14B-4F03-9CA4-5411745CB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417" y="461962"/>
            <a:ext cx="9344025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9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4E4D-81D7-4D93-9D21-50F193C0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2975043" cy="779463"/>
          </a:xfrm>
        </p:spPr>
        <p:txBody>
          <a:bodyPr>
            <a:normAutofit/>
          </a:bodyPr>
          <a:lstStyle/>
          <a:p>
            <a:r>
              <a:rPr lang="hr-HR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9. Aktivnosti</a:t>
            </a:r>
            <a:endParaRPr lang="en-GB" sz="36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F7A599-AE39-4F72-A733-F553F8AD1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3" y="5496456"/>
            <a:ext cx="1337687" cy="13615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686618-05A9-4386-93C3-EB608310BC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" t="26667" r="8140"/>
          <a:stretch/>
        </p:blipFill>
        <p:spPr>
          <a:xfrm>
            <a:off x="5593403" y="1463675"/>
            <a:ext cx="4435813" cy="5029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01A960-2D3F-4E15-BE4C-ED678D1292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5" t="27801" r="14003" b="6099"/>
          <a:stretch/>
        </p:blipFill>
        <p:spPr>
          <a:xfrm>
            <a:off x="1277829" y="1457684"/>
            <a:ext cx="3446836" cy="503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7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446EEC-D382-41A3-B4E8-60A9D3D31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9C4F1F-24C1-4486-9A19-BADB47ED4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631190"/>
            <a:ext cx="1337688" cy="22268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E9AE9A-83DB-4E2C-A5EA-422CA5EE4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3" y="914400"/>
            <a:ext cx="3771900" cy="5029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176EC0-C0C3-4C20-A32A-8F65915A0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72" y="907098"/>
            <a:ext cx="4439617" cy="503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23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798B51-D46E-43D6-BC17-3A1AFDB7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720A70-9B2C-439D-95DC-E95A29B1B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312" y="4846477"/>
            <a:ext cx="1337688" cy="2011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40D5E5-F125-4D16-B76F-DA5C9BDDB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5" y="428017"/>
            <a:ext cx="4501475" cy="6001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33BFD8-71CE-4DA1-A43E-9DDD03F575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0" t="21418" r="1"/>
          <a:stretch/>
        </p:blipFill>
        <p:spPr>
          <a:xfrm>
            <a:off x="5379396" y="1040860"/>
            <a:ext cx="5153768" cy="538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58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3273D-4F2D-484A-985B-CE7BA454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848"/>
            <a:ext cx="2440021" cy="957837"/>
          </a:xfrm>
        </p:spPr>
        <p:txBody>
          <a:bodyPr>
            <a:normAutofit fontScale="90000"/>
          </a:bodyPr>
          <a:lstStyle/>
          <a:p>
            <a:r>
              <a:rPr lang="hr-HR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10. Literatura: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C5794-202A-44E6-A1E9-C342F0982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47" y="1364820"/>
            <a:ext cx="10828506" cy="507263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r-HR" sz="2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Peklar</a:t>
            </a:r>
            <a:r>
              <a:rPr lang="hr-HR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, A. (2020) Mjesec i ja. Zagreb: Ibis-grafika</a:t>
            </a:r>
          </a:p>
          <a:p>
            <a:pPr marL="0" indent="0">
              <a:lnSpc>
                <a:spcPct val="110000"/>
              </a:lnSpc>
              <a:buNone/>
            </a:pPr>
            <a:endParaRPr lang="hr-HR" sz="1700" dirty="0">
              <a:latin typeface="+mj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hr-HR" sz="1700" dirty="0">
                <a:effectLst/>
                <a:latin typeface="+mj-lt"/>
                <a:ea typeface="Calibri" panose="020F0502020204030204" pitchFamily="34" charset="0"/>
              </a:rPr>
              <a:t>Aldort, N. (2011) Što nas djeca mogu naučiti, Zagreb: Mozaik knjiga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r-HR" sz="1700" dirty="0">
                <a:effectLst/>
                <a:latin typeface="+mj-lt"/>
                <a:ea typeface="Calibri" panose="020F0502020204030204" pitchFamily="34" charset="0"/>
              </a:rPr>
              <a:t>Balić </a:t>
            </a:r>
            <a:r>
              <a:rPr lang="hr-HR" sz="1700" dirty="0" err="1">
                <a:effectLst/>
                <a:latin typeface="+mj-lt"/>
                <a:ea typeface="Calibri" panose="020F0502020204030204" pitchFamily="34" charset="0"/>
              </a:rPr>
              <a:t>Šimrak</a:t>
            </a:r>
            <a:r>
              <a:rPr lang="hr-HR" sz="1700" dirty="0">
                <a:effectLst/>
                <a:latin typeface="+mj-lt"/>
                <a:ea typeface="Calibri" panose="020F0502020204030204" pitchFamily="34" charset="0"/>
              </a:rPr>
              <a:t>, A., Narančić Kovač, S. (2012) Likovni aspekti ilustracije u dječjim knjigama i slikovnicama. Stručni članak. Dijete, vrtić, obitelj, 66: (10-12).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r-HR" sz="1700" dirty="0">
                <a:effectLst/>
                <a:latin typeface="+mj-lt"/>
                <a:ea typeface="Calibri" panose="020F0502020204030204" pitchFamily="34" charset="0"/>
              </a:rPr>
              <a:t>Batarelo Kokić; I. (2015)  Nove razine interaktivnosti dječjih slikovnica. Znanstveni članak (377-398). Sveučilište u Splitu: Split. Preuzeto s </a:t>
            </a:r>
            <a:r>
              <a:rPr lang="hr-HR" sz="17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hlinkClick r:id="rId2"/>
              </a:rPr>
              <a:t>https://hrcak.srce.hr/151350</a:t>
            </a:r>
            <a:r>
              <a:rPr lang="hr-HR" sz="1700" dirty="0">
                <a:effectLst/>
                <a:latin typeface="+mj-lt"/>
                <a:ea typeface="Calibri" panose="020F0502020204030204" pitchFamily="34" charset="0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r-HR" sz="17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Došen </a:t>
            </a:r>
            <a:r>
              <a:rPr lang="hr-HR" sz="17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Dobud</a:t>
            </a:r>
            <a:r>
              <a:rPr lang="hr-HR" sz="17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A. (2005) Malo dijete - veliki istraživač, Zagreb: </a:t>
            </a:r>
            <a:r>
              <a:rPr lang="hr-HR" sz="17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Alinea</a:t>
            </a:r>
            <a:r>
              <a:rPr lang="hr-HR" sz="17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1700" dirty="0">
              <a:latin typeface="+mj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hr-HR" sz="1700" dirty="0" err="1">
                <a:latin typeface="+mj-lt"/>
              </a:rPr>
              <a:t>Kümmerling</a:t>
            </a:r>
            <a:r>
              <a:rPr lang="hr-HR" sz="1700" dirty="0">
                <a:latin typeface="+mj-lt"/>
              </a:rPr>
              <a:t> </a:t>
            </a:r>
            <a:r>
              <a:rPr lang="hr-HR" sz="1700" dirty="0" err="1">
                <a:latin typeface="+mj-lt"/>
              </a:rPr>
              <a:t>Meibauer</a:t>
            </a:r>
            <a:r>
              <a:rPr lang="hr-HR" sz="1700" dirty="0">
                <a:latin typeface="+mj-lt"/>
              </a:rPr>
              <a:t>, B. (2008). Erste Bilder, </a:t>
            </a:r>
            <a:r>
              <a:rPr lang="hr-HR" sz="1700" dirty="0" err="1">
                <a:latin typeface="+mj-lt"/>
              </a:rPr>
              <a:t>erste</a:t>
            </a:r>
            <a:r>
              <a:rPr lang="hr-HR" sz="1700" dirty="0">
                <a:latin typeface="+mj-lt"/>
              </a:rPr>
              <a:t> </a:t>
            </a:r>
            <a:r>
              <a:rPr lang="hr-HR" sz="1700" dirty="0" err="1">
                <a:latin typeface="+mj-lt"/>
              </a:rPr>
              <a:t>Begriffe</a:t>
            </a:r>
            <a:r>
              <a:rPr lang="hr-HR" sz="1700" dirty="0">
                <a:latin typeface="+mj-lt"/>
              </a:rPr>
              <a:t>: </a:t>
            </a:r>
            <a:r>
              <a:rPr lang="hr-HR" sz="1700" dirty="0" err="1">
                <a:latin typeface="+mj-lt"/>
              </a:rPr>
              <a:t>Weltwissen</a:t>
            </a:r>
            <a:r>
              <a:rPr lang="hr-HR" sz="1700" dirty="0">
                <a:latin typeface="+mj-lt"/>
              </a:rPr>
              <a:t> </a:t>
            </a:r>
            <a:r>
              <a:rPr lang="hr-HR" sz="1700" dirty="0" err="1">
                <a:latin typeface="+mj-lt"/>
              </a:rPr>
              <a:t>für</a:t>
            </a:r>
            <a:r>
              <a:rPr lang="hr-HR" sz="1700" dirty="0">
                <a:latin typeface="+mj-lt"/>
              </a:rPr>
              <a:t> </a:t>
            </a:r>
            <a:r>
              <a:rPr lang="hr-HR" sz="1700" dirty="0" err="1">
                <a:latin typeface="+mj-lt"/>
              </a:rPr>
              <a:t>Kleinkinder</a:t>
            </a:r>
            <a:r>
              <a:rPr lang="hr-HR" sz="1700" dirty="0">
                <a:latin typeface="+mj-lt"/>
              </a:rPr>
              <a:t>. Stručni članak. Preuzeto s </a:t>
            </a:r>
            <a:r>
              <a:rPr lang="hr-HR" sz="1700" dirty="0">
                <a:latin typeface="+mj-lt"/>
                <a:hlinkClick r:id="rId3"/>
              </a:rPr>
              <a:t>https://www.leseforum.ch/sysModules/obxLeseforum/Artikel/464/2012_1_Kuemmerling.pdf</a:t>
            </a:r>
            <a:endParaRPr lang="hr-HR" sz="1700" dirty="0">
              <a:latin typeface="+mj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700" dirty="0" err="1">
                <a:latin typeface="+mj-lt"/>
              </a:rPr>
              <a:t>Ommundsen</a:t>
            </a:r>
            <a:r>
              <a:rPr lang="en-GB" sz="1700" dirty="0">
                <a:latin typeface="+mj-lt"/>
              </a:rPr>
              <a:t>,</a:t>
            </a:r>
            <a:r>
              <a:rPr lang="hr-HR" sz="1700" dirty="0">
                <a:latin typeface="+mj-lt"/>
              </a:rPr>
              <a:t> </a:t>
            </a:r>
            <a:r>
              <a:rPr lang="en-GB" sz="1700" dirty="0">
                <a:latin typeface="+mj-lt"/>
              </a:rPr>
              <a:t>Å</a:t>
            </a:r>
            <a:r>
              <a:rPr lang="hr-HR" sz="1700" dirty="0">
                <a:latin typeface="+mj-lt"/>
              </a:rPr>
              <a:t>. M., </a:t>
            </a:r>
            <a:r>
              <a:rPr lang="en-GB" sz="1700" dirty="0" err="1">
                <a:latin typeface="+mj-lt"/>
              </a:rPr>
              <a:t>Haaland</a:t>
            </a:r>
            <a:r>
              <a:rPr lang="en-GB" sz="1700" dirty="0">
                <a:latin typeface="+mj-lt"/>
              </a:rPr>
              <a:t>,</a:t>
            </a:r>
            <a:r>
              <a:rPr lang="hr-HR" sz="1700" dirty="0">
                <a:latin typeface="+mj-lt"/>
              </a:rPr>
              <a:t> G.,</a:t>
            </a:r>
            <a:r>
              <a:rPr lang="en-GB" sz="1700" dirty="0">
                <a:latin typeface="+mj-lt"/>
              </a:rPr>
              <a:t> </a:t>
            </a:r>
            <a:r>
              <a:rPr lang="en-GB" sz="1700" dirty="0" err="1">
                <a:latin typeface="+mj-lt"/>
              </a:rPr>
              <a:t>Kümmerling-Meibauer</a:t>
            </a:r>
            <a:r>
              <a:rPr lang="hr-HR" sz="1700" dirty="0">
                <a:latin typeface="+mj-lt"/>
              </a:rPr>
              <a:t>, B. (2021) </a:t>
            </a:r>
            <a:r>
              <a:rPr lang="en-GB" sz="1700" dirty="0">
                <a:latin typeface="+mj-lt"/>
              </a:rPr>
              <a:t>Exploring Challenging </a:t>
            </a:r>
            <a:r>
              <a:rPr lang="en-GB" sz="1700" dirty="0" err="1">
                <a:latin typeface="+mj-lt"/>
              </a:rPr>
              <a:t>Picturebooks</a:t>
            </a:r>
            <a:r>
              <a:rPr lang="en-GB" sz="1700" dirty="0">
                <a:latin typeface="+mj-lt"/>
              </a:rPr>
              <a:t> in Education</a:t>
            </a:r>
            <a:r>
              <a:rPr lang="hr-HR" sz="1700" dirty="0">
                <a:latin typeface="+mj-lt"/>
              </a:rPr>
              <a:t>. London. </a:t>
            </a:r>
            <a:r>
              <a:rPr lang="en-GB" sz="1700" dirty="0">
                <a:latin typeface="+mj-lt"/>
              </a:rPr>
              <a:t>Routledge</a:t>
            </a:r>
            <a:endParaRPr lang="hr-HR" sz="1700" dirty="0">
              <a:latin typeface="+mj-lt"/>
            </a:endParaRP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hr-HR" sz="17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Petrović-Sočo, B. (1997) Dijete, odgajatelj i slikovnica, Zagreb: </a:t>
            </a:r>
            <a:r>
              <a:rPr lang="hr-HR" sz="17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Alinea</a:t>
            </a:r>
            <a:r>
              <a:rPr lang="hr-HR" sz="17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700" dirty="0">
              <a:effectLst/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88789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5B30C0-DF73-4EDD-877B-D1FE874C5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485" y="642026"/>
            <a:ext cx="10758792" cy="17509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sz="3600" dirty="0"/>
              <a:t>		</a:t>
            </a:r>
            <a:r>
              <a:rPr lang="hr-HR" sz="48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IDEJE</a:t>
            </a:r>
            <a:r>
              <a:rPr lang="hr-HR" sz="3600" dirty="0"/>
              <a:t>					</a:t>
            </a:r>
            <a:r>
              <a:rPr lang="hr-HR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PRIJEDLOZI</a:t>
            </a:r>
          </a:p>
          <a:p>
            <a:pPr marL="0" indent="0">
              <a:buNone/>
            </a:pPr>
            <a:r>
              <a:rPr lang="hr-HR" sz="3600" dirty="0"/>
              <a:t>			       </a:t>
            </a:r>
            <a:r>
              <a:rPr lang="hr-HR" sz="3600" b="1" i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AKTIVNOSTI</a:t>
            </a:r>
            <a:r>
              <a:rPr lang="hr-HR" sz="3600" dirty="0"/>
              <a:t>		</a:t>
            </a:r>
          </a:p>
          <a:p>
            <a:pPr marL="0" indent="0">
              <a:buNone/>
            </a:pPr>
            <a:r>
              <a:rPr lang="hr-HR" sz="3600" dirty="0"/>
              <a:t>	</a:t>
            </a:r>
            <a:r>
              <a:rPr lang="hr-HR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PITANJA</a:t>
            </a:r>
            <a:r>
              <a:rPr lang="hr-HR" sz="3600" dirty="0"/>
              <a:t>				</a:t>
            </a:r>
            <a:r>
              <a:rPr lang="hr-HR" sz="3600" b="1" dirty="0">
                <a:solidFill>
                  <a:srgbClr val="FFC000"/>
                </a:solidFill>
                <a:latin typeface="Arial Narrow" panose="020B0606020202030204" pitchFamily="34" charset="0"/>
              </a:rPr>
              <a:t>RASPRAVA	</a:t>
            </a:r>
            <a:r>
              <a:rPr lang="hr-HR" dirty="0"/>
              <a:t>	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3579A65-41EF-4FA5-8178-13391277C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566" y="2651934"/>
            <a:ext cx="4180868" cy="38665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08E92B-8F28-443D-886E-78A5298C8C21}"/>
              </a:ext>
            </a:extLst>
          </p:cNvPr>
          <p:cNvSpPr/>
          <p:nvPr/>
        </p:nvSpPr>
        <p:spPr>
          <a:xfrm>
            <a:off x="9060873" y="6001215"/>
            <a:ext cx="2724727" cy="5172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danijela@ibis-grafika.hr</a:t>
            </a:r>
          </a:p>
        </p:txBody>
      </p:sp>
    </p:spTree>
    <p:extLst>
      <p:ext uri="{BB962C8B-B14F-4D97-AF65-F5344CB8AC3E}">
        <p14:creationId xmlns:p14="http://schemas.microsoft.com/office/powerpoint/2010/main" val="333085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912D313-B2C4-43D2-970A-2CF9327A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709" y="1902691"/>
            <a:ext cx="6541655" cy="2087418"/>
          </a:xfrm>
        </p:spPr>
        <p:txBody>
          <a:bodyPr>
            <a:normAutofit fontScale="90000"/>
          </a:bodyPr>
          <a:lstStyle/>
          <a:p>
            <a:br>
              <a:rPr lang="hr-HR" sz="24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hr-HR" sz="4000" dirty="0">
                <a:solidFill>
                  <a:schemeClr val="accent4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MJESEC I JA na znakovnom jeziku:</a:t>
            </a:r>
            <a:br>
              <a:rPr lang="hr-HR" sz="24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hr-HR" sz="24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hr-HR" sz="24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https://www.youtube.com/watch?v=vbtEWAOW10U</a:t>
            </a:r>
            <a:br>
              <a:rPr lang="hr-HR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17026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1184-9134-4E68-B577-B773D0F6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800" y="1778288"/>
            <a:ext cx="3743036" cy="2747529"/>
          </a:xfrm>
        </p:spPr>
        <p:txBody>
          <a:bodyPr>
            <a:normAutofit/>
          </a:bodyPr>
          <a:lstStyle/>
          <a:p>
            <a:r>
              <a:rPr lang="hr-HR" sz="5400" b="1" dirty="0"/>
              <a:t>HVALA</a:t>
            </a:r>
            <a:r>
              <a:rPr lang="hr-HR" dirty="0"/>
              <a:t> </a:t>
            </a:r>
            <a:br>
              <a:rPr lang="hr-HR" dirty="0"/>
            </a:br>
            <a:br>
              <a:rPr lang="hr-HR" dirty="0"/>
            </a:br>
            <a:r>
              <a:rPr lang="hr-HR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NA SUDJELOVANJU!</a:t>
            </a:r>
            <a:endParaRPr lang="hr-HR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Content Placeholder 10">
            <a:extLst>
              <a:ext uri="{FF2B5EF4-FFF2-40B4-BE49-F238E27FC236}">
                <a16:creationId xmlns:a16="http://schemas.microsoft.com/office/drawing/2014/main" id="{BCF00F6A-C3D2-4D6C-9637-5A979D5A7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2435" y="1726387"/>
            <a:ext cx="3568278" cy="3405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9C7830-2CEC-46BD-B563-70F1B3526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4313" y="0"/>
            <a:ext cx="133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8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2955</TotalTime>
  <Words>834</Words>
  <Application>Microsoft Office PowerPoint</Application>
  <PresentationFormat>Widescreen</PresentationFormat>
  <Paragraphs>100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Arial Narrow</vt:lpstr>
      <vt:lpstr>Bahnschrift Condensed</vt:lpstr>
      <vt:lpstr>Calibri</vt:lpstr>
      <vt:lpstr>Calibri Light</vt:lpstr>
      <vt:lpstr>Office Theme</vt:lpstr>
      <vt:lpstr>PowerPoint Presentation</vt:lpstr>
      <vt:lpstr>PowerPoint Presentation</vt:lpstr>
      <vt:lpstr>1. Apstraktne slikovnice?</vt:lpstr>
      <vt:lpstr>1. Apstraktne slikovnice?</vt:lpstr>
      <vt:lpstr>1. Apstraktne slikovnice?   </vt:lpstr>
      <vt:lpstr>PowerPoint Presentation</vt:lpstr>
      <vt:lpstr>2. O objektima</vt:lpstr>
      <vt:lpstr>PowerPoint Presentation</vt:lpstr>
      <vt:lpstr>2. O objektima       MJESEC I JA</vt:lpstr>
      <vt:lpstr>2. O objektima</vt:lpstr>
      <vt:lpstr>2. O objektima</vt:lpstr>
      <vt:lpstr>STVARNI</vt:lpstr>
      <vt:lpstr>STVARAN?</vt:lpstr>
      <vt:lpstr>3. Tekstualni aspekt</vt:lpstr>
      <vt:lpstr>4. Likovni aspekt</vt:lpstr>
      <vt:lpstr>PowerPoint Presentation</vt:lpstr>
      <vt:lpstr>Kombiniranje likovnih tehnika u stvaranju ilustracija</vt:lpstr>
      <vt:lpstr>5. Intermedijalnost slike i teksta</vt:lpstr>
      <vt:lpstr>PowerPoint Presentation</vt:lpstr>
      <vt:lpstr>PowerPoint Presentation</vt:lpstr>
      <vt:lpstr>8. Kreativna knjižica</vt:lpstr>
      <vt:lpstr>PowerPoint Presentation</vt:lpstr>
      <vt:lpstr>PowerPoint Presentation</vt:lpstr>
      <vt:lpstr>9. Aktivnosti</vt:lpstr>
      <vt:lpstr>PowerPoint Presentation</vt:lpstr>
      <vt:lpstr>PowerPoint Presentation</vt:lpstr>
      <vt:lpstr>10. Literatura:</vt:lpstr>
      <vt:lpstr>PowerPoint Presentation</vt:lpstr>
      <vt:lpstr> MJESEC I JA na znakovnom jeziku:  https://www.youtube.com/watch?v=vbtEWAOW10U </vt:lpstr>
      <vt:lpstr>HVALA   NA SUDJELOVANJU!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Danijela</dc:creator>
  <cp:lastModifiedBy>Danijela</cp:lastModifiedBy>
  <cp:revision>17</cp:revision>
  <dcterms:created xsi:type="dcterms:W3CDTF">2022-02-08T09:44:46Z</dcterms:created>
  <dcterms:modified xsi:type="dcterms:W3CDTF">2022-02-15T17:31:03Z</dcterms:modified>
</cp:coreProperties>
</file>